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29"/>
  </p:notesMasterIdLst>
  <p:sldIdLst>
    <p:sldId id="258" r:id="rId2"/>
    <p:sldId id="1782" r:id="rId3"/>
    <p:sldId id="1770" r:id="rId4"/>
    <p:sldId id="1783" r:id="rId5"/>
    <p:sldId id="1784" r:id="rId6"/>
    <p:sldId id="1785" r:id="rId7"/>
    <p:sldId id="1772" r:id="rId8"/>
    <p:sldId id="1786" r:id="rId9"/>
    <p:sldId id="1788" r:id="rId10"/>
    <p:sldId id="1787" r:id="rId11"/>
    <p:sldId id="1779" r:id="rId12"/>
    <p:sldId id="1780" r:id="rId13"/>
    <p:sldId id="1777" r:id="rId14"/>
    <p:sldId id="1792" r:id="rId15"/>
    <p:sldId id="1793" r:id="rId16"/>
    <p:sldId id="1794" r:id="rId17"/>
    <p:sldId id="1795" r:id="rId18"/>
    <p:sldId id="1796" r:id="rId19"/>
    <p:sldId id="1797" r:id="rId20"/>
    <p:sldId id="1798" r:id="rId21"/>
    <p:sldId id="1800" r:id="rId22"/>
    <p:sldId id="1799" r:id="rId23"/>
    <p:sldId id="1778" r:id="rId24"/>
    <p:sldId id="1789" r:id="rId25"/>
    <p:sldId id="1790" r:id="rId26"/>
    <p:sldId id="1791" r:id="rId27"/>
    <p:sldId id="1781" r:id="rId2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361236-C46F-480C-A18C-6A7F1AE1D53F}">
          <p14:sldIdLst>
            <p14:sldId id="258"/>
          </p14:sldIdLst>
        </p14:section>
        <p14:section name="Untitled Section" id="{EC53C88A-8A32-4DE8-96C0-1C2FC14AB0D9}">
          <p14:sldIdLst>
            <p14:sldId id="1782"/>
            <p14:sldId id="1770"/>
            <p14:sldId id="1783"/>
            <p14:sldId id="1784"/>
            <p14:sldId id="1785"/>
            <p14:sldId id="1772"/>
            <p14:sldId id="1786"/>
            <p14:sldId id="1788"/>
            <p14:sldId id="1787"/>
            <p14:sldId id="1779"/>
            <p14:sldId id="1780"/>
            <p14:sldId id="1777"/>
            <p14:sldId id="1792"/>
            <p14:sldId id="1793"/>
            <p14:sldId id="1794"/>
            <p14:sldId id="1795"/>
            <p14:sldId id="1796"/>
            <p14:sldId id="1797"/>
            <p14:sldId id="1798"/>
            <p14:sldId id="1800"/>
            <p14:sldId id="1799"/>
            <p14:sldId id="1778"/>
            <p14:sldId id="1789"/>
            <p14:sldId id="1790"/>
            <p14:sldId id="1791"/>
            <p14:sldId id="17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90313" autoAdjust="0"/>
  </p:normalViewPr>
  <p:slideViewPr>
    <p:cSldViewPr snapToGrid="0">
      <p:cViewPr varScale="1">
        <p:scale>
          <a:sx n="77" d="100"/>
          <a:sy n="77" d="100"/>
        </p:scale>
        <p:origin x="926" y="-245"/>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69412-BD9F-85AA-9EC2-CC31ADDDC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75132-5DB7-9CBC-2769-6D16C66D5D3B}"/>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E049629D-0768-4FEF-5C8A-04E94BB666DB}"/>
              </a:ext>
            </a:extLst>
          </p:cNvPr>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9505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2669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2749872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80850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6E08D-9BD9-07A1-0056-14FDD54D2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5B691-2EF2-D4F0-A930-67048952A7AB}"/>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499487C-35C2-2388-5FC5-2CCE817BFCFD}"/>
              </a:ext>
            </a:extLst>
          </p:cNvPr>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598576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825FE-8B8D-E476-7CA3-9280B8C5D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02EB-4D6E-8B6F-BF23-E98764603A9A}"/>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EE7C6E9B-E631-9B59-0772-12C7013A2945}"/>
              </a:ext>
            </a:extLst>
          </p:cNvPr>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319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1582-8343-913A-4228-68431354B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2D1EB-C493-72FE-BA1A-4FB646C6D63B}"/>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FF7D53C2-0AC4-96CD-66E7-DB1607DCF0B4}"/>
              </a:ext>
            </a:extLst>
          </p:cNvPr>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2776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AA5C-0680-E5FC-E529-FC39806C6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9ADF7-EA0A-8429-9748-5AA8DB8D6B1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C4B31EC6-3AD3-0209-AF18-ABA156D27E16}"/>
              </a:ext>
            </a:extLst>
          </p:cNvPr>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3933563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862B-D9DC-7B73-7323-B032F3741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6C264-940C-C893-06C8-877A8A7B01C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6BBAA8E-EFEF-DBEF-A892-A827F216B282}"/>
              </a:ext>
            </a:extLst>
          </p:cNvPr>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6089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44C45-D3EB-818F-857F-092337A8C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2451-5968-E246-2CFA-2A445C09AC69}"/>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16170373-22F6-1DB5-76A3-A74060876C6C}"/>
              </a:ext>
            </a:extLst>
          </p:cNvPr>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124959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A9D90-1F6B-8A52-2D9D-A1414BA49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C3D70-7619-D913-4446-87CD002CF07A}"/>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45FDBD5-6715-9722-B44B-AF1D7CA12598}"/>
              </a:ext>
            </a:extLst>
          </p:cNvPr>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33042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A71A-146A-99C0-56B0-0A16B55E1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9C645-2664-87CC-01D2-202D8A2A7DD3}"/>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E5C3332D-C30A-453D-E6AC-49316F212109}"/>
              </a:ext>
            </a:extLst>
          </p:cNvPr>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13133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25C02-7060-DD80-A7F8-ACF2951F4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02D1F-EEB5-9D57-89C9-67014D5B2FA9}"/>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785442C-FFB9-5BF8-BA1D-943D8D89D56A}"/>
              </a:ext>
            </a:extLst>
          </p:cNvPr>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4190786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9.xml"/><Relationship Id="rId5" Type="http://schemas.openxmlformats.org/officeDocument/2006/relationships/hyperlink" Target="https://docs.google.com/document/d/1c6a0J70goVetpeW3BakZLk1TNKXJQocHkjnkd933hrI/edit?usp=sharing"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9.xml"/><Relationship Id="rId5" Type="http://schemas.openxmlformats.org/officeDocument/2006/relationships/hyperlink" Target="https://docs.google.com/document/d/1vkH2NZd9ivUQoFUCYs70-Xy_PLcGN8iAJDCJyJz3bUE/edit?usp=sharing"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9.xml"/><Relationship Id="rId4" Type="http://schemas.openxmlformats.org/officeDocument/2006/relationships/hyperlink" Target="https://docs.google.com/document/d/1vkH2NZd9ivUQoFUCYs70-Xy_PLcGN8iAJDCJyJz3bUE/edit?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9.xml"/><Relationship Id="rId4" Type="http://schemas.openxmlformats.org/officeDocument/2006/relationships/hyperlink" Target="https://docs.google.com/document/d/1vkH2NZd9ivUQoFUCYs70-Xy_PLcGN8iAJDCJyJz3bUE/edit?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9.xml"/><Relationship Id="rId4" Type="http://schemas.openxmlformats.org/officeDocument/2006/relationships/hyperlink" Target="https://docs.google.com/document/d/1p_sAZOczHPOw-2YmrfaT4ArA6sitCxXeU7w-8ghRxyE/edit?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9.xml"/><Relationship Id="rId4" Type="http://schemas.openxmlformats.org/officeDocument/2006/relationships/hyperlink" Target="https://docs.google.com/document/d/1p_sAZOczHPOw-2YmrfaT4ArA6sitCxXeU7w-8ghRxyE/edit?usp=shar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document/d/1c0XKdjZ1o5Gio3m67fI4OXOYOS3tgsX7K_pe1h0qAsY/edit?usp=sharing" TargetMode="External"/><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9.xml"/><Relationship Id="rId4" Type="http://schemas.openxmlformats.org/officeDocument/2006/relationships/hyperlink" Target="https://docs.google.com/document/d/1c0XKdjZ1o5Gio3m67fI4OXOYOS3tgsX7K_pe1h0qAsY/edit?usp=shar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c0XKdjZ1o5Gio3m67fI4OXOYOS3tgsX7K_pe1h0qAsY/edit?usp=sharing" TargetMode="External"/><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1996069" y="301083"/>
            <a:ext cx="8999034" cy="1197194"/>
          </a:xfrm>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323386" y="1786425"/>
            <a:ext cx="5638800" cy="4380199"/>
          </a:xfrm>
        </p:spPr>
        <p:txBody>
          <a:bodyPr>
            <a:normAutofit/>
          </a:bodyPr>
          <a:lstStyle/>
          <a:p>
            <a:r>
              <a:rPr lang="en-US" dirty="0"/>
              <a:t>Student Name </a:t>
            </a:r>
            <a:r>
              <a:rPr lang="en-US"/>
              <a:t>: Đỗ Hoài Nam</a:t>
            </a:r>
            <a:endParaRPr lang="en-US" dirty="0"/>
          </a:p>
          <a:p>
            <a:r>
              <a:rPr lang="en-US" dirty="0"/>
              <a:t>Project </a:t>
            </a:r>
            <a:r>
              <a:rPr lang="en-US" b="1" dirty="0"/>
              <a:t>AWS Academy lab</a:t>
            </a:r>
          </a:p>
          <a:p>
            <a:endParaRPr lang="en-US" dirty="0"/>
          </a:p>
          <a:p>
            <a:r>
              <a:rPr lang="en-US" b="1" dirty="0"/>
              <a:t>Securing and Monitoring Resources with AWS</a:t>
            </a:r>
          </a:p>
          <a:p>
            <a:endParaRPr lang="en-US" dirty="0"/>
          </a:p>
          <a:p>
            <a:r>
              <a:rPr lang="en-US" dirty="0"/>
              <a:t>Instructor : Mai Xuân </a:t>
            </a:r>
            <a:r>
              <a:rPr lang="en-US" dirty="0" err="1"/>
              <a:t>Tráng</a:t>
            </a:r>
            <a:endParaRPr lang="en-US" dirty="0"/>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F4393-2CFF-BA6A-372A-CB736DECA1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677C20-2EBC-B63A-5179-39333CC36CC7}"/>
              </a:ext>
            </a:extLst>
          </p:cNvPr>
          <p:cNvSpPr>
            <a:spLocks noGrp="1"/>
          </p:cNvSpPr>
          <p:nvPr>
            <p:ph type="sldNum" idx="97"/>
          </p:nvPr>
        </p:nvSpPr>
        <p:spPr/>
        <p:txBody>
          <a:bodyPr/>
          <a:lstStyle/>
          <a:p>
            <a:fld id="{4037B1B0-0345-4E15-985A-6BECCDBE474F}" type="slidenum">
              <a:rPr lang="en-US" smtClean="0"/>
              <a:pPr/>
              <a:t>10</a:t>
            </a:fld>
            <a:endParaRPr lang="en-US" dirty="0"/>
          </a:p>
        </p:txBody>
      </p:sp>
      <p:sp>
        <p:nvSpPr>
          <p:cNvPr id="3" name="Title 2">
            <a:extLst>
              <a:ext uri="{FF2B5EF4-FFF2-40B4-BE49-F238E27FC236}">
                <a16:creationId xmlns:a16="http://schemas.microsoft.com/office/drawing/2014/main" id="{5F189088-7502-E9EF-8F05-178B5DEB723C}"/>
              </a:ext>
            </a:extLst>
          </p:cNvPr>
          <p:cNvSpPr>
            <a:spLocks noGrp="1"/>
          </p:cNvSpPr>
          <p:nvPr>
            <p:ph type="title" idx="1"/>
          </p:nvPr>
        </p:nvSpPr>
        <p:spPr/>
        <p:txBody>
          <a:bodyPr/>
          <a:lstStyle/>
          <a:p>
            <a:r>
              <a:rPr lang="en-US"/>
              <a:t>Giải thích các trường hợp</a:t>
            </a:r>
            <a:endParaRPr lang="en-US" dirty="0"/>
          </a:p>
        </p:txBody>
      </p:sp>
      <p:sp>
        <p:nvSpPr>
          <p:cNvPr id="5" name="Content Placeholder 3">
            <a:extLst>
              <a:ext uri="{FF2B5EF4-FFF2-40B4-BE49-F238E27FC236}">
                <a16:creationId xmlns:a16="http://schemas.microsoft.com/office/drawing/2014/main" id="{B8730418-51BB-0450-A327-4912F252C447}"/>
              </a:ext>
            </a:extLst>
          </p:cNvPr>
          <p:cNvSpPr txBox="1">
            <a:spLocks/>
          </p:cNvSpPr>
          <p:nvPr/>
        </p:nvSpPr>
        <p:spPr>
          <a:xfrm>
            <a:off x="6096000" y="1115568"/>
            <a:ext cx="5730240" cy="53309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mazon Ember Display"/>
              <a:buChar char="•"/>
              <a:defRPr lang="en-US" sz="2800" kern="1200">
                <a:solidFill>
                  <a:srgbClr val="232F3E"/>
                </a:solidFill>
                <a:latin typeface="Amazon Ember display"/>
              </a:defRPr>
            </a:lvl1pPr>
            <a:lvl2pPr marL="457200" indent="-228600" algn="l" defTabSz="914400" rtl="0" eaLnBrk="1" latinLnBrk="0" hangingPunct="1">
              <a:lnSpc>
                <a:spcPct val="100000"/>
              </a:lnSpc>
              <a:spcBef>
                <a:spcPts val="0"/>
              </a:spcBef>
              <a:spcAft>
                <a:spcPts val="1200"/>
              </a:spcAft>
              <a:buFont typeface="Amazon Ember Display"/>
              <a:buChar char="•"/>
              <a:defRPr lang="en-US" sz="2400" kern="1200">
                <a:solidFill>
                  <a:srgbClr val="232F3E"/>
                </a:solidFill>
                <a:latin typeface="Amazon Ember display"/>
              </a:defRPr>
            </a:lvl2pPr>
            <a:lvl3pPr marL="682625" indent="-228600" algn="l" defTabSz="914400" rtl="0" eaLnBrk="1" latinLnBrk="0" hangingPunct="1">
              <a:lnSpc>
                <a:spcPct val="100000"/>
              </a:lnSpc>
              <a:spcBef>
                <a:spcPts val="0"/>
              </a:spcBef>
              <a:spcAft>
                <a:spcPts val="12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0"/>
              </a:spcBef>
              <a:spcAft>
                <a:spcPts val="1200"/>
              </a:spcAft>
              <a:buFont typeface="Amazon Ember Display"/>
              <a:buChar char="•"/>
              <a:defRPr lang="en-US" sz="1800" kern="1200">
                <a:solidFill>
                  <a:srgbClr val="232F3E"/>
                </a:solidFill>
                <a:latin typeface="Amazon Ember display"/>
              </a:defRPr>
            </a:lvl4pPr>
            <a:lvl5pPr marL="1146175" indent="-228600" algn="l" defTabSz="914400" rtl="0" eaLnBrk="1" latinLnBrk="0" hangingPunct="1">
              <a:lnSpc>
                <a:spcPct val="100000"/>
              </a:lnSpc>
              <a:spcBef>
                <a:spcPts val="0"/>
              </a:spcBef>
              <a:spcAft>
                <a:spcPts val="12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Font typeface="Amazon Ember Display"/>
              <a:buNone/>
            </a:pPr>
            <a:endParaRPr lang="en-US" dirty="0"/>
          </a:p>
        </p:txBody>
      </p:sp>
      <p:graphicFrame>
        <p:nvGraphicFramePr>
          <p:cNvPr id="11" name="Table 10">
            <a:extLst>
              <a:ext uri="{FF2B5EF4-FFF2-40B4-BE49-F238E27FC236}">
                <a16:creationId xmlns:a16="http://schemas.microsoft.com/office/drawing/2014/main" id="{49FA7933-8663-A66C-003E-B70C664CC5D4}"/>
              </a:ext>
            </a:extLst>
          </p:cNvPr>
          <p:cNvGraphicFramePr>
            <a:graphicFrameLocks noGrp="1"/>
          </p:cNvGraphicFramePr>
          <p:nvPr>
            <p:extLst>
              <p:ext uri="{D42A27DB-BD31-4B8C-83A1-F6EECF244321}">
                <p14:modId xmlns:p14="http://schemas.microsoft.com/office/powerpoint/2010/main" val="2175832870"/>
              </p:ext>
            </p:extLst>
          </p:nvPr>
        </p:nvGraphicFramePr>
        <p:xfrm>
          <a:off x="365758" y="1115568"/>
          <a:ext cx="11460482" cy="4631100"/>
        </p:xfrm>
        <a:graphic>
          <a:graphicData uri="http://schemas.openxmlformats.org/drawingml/2006/table">
            <a:tbl>
              <a:tblPr firstRow="1" bandRow="1">
                <a:tableStyleId>{5C22544A-7EE6-4342-B048-85BDC9FD1C3A}</a:tableStyleId>
              </a:tblPr>
              <a:tblGrid>
                <a:gridCol w="5730241">
                  <a:extLst>
                    <a:ext uri="{9D8B030D-6E8A-4147-A177-3AD203B41FA5}">
                      <a16:colId xmlns:a16="http://schemas.microsoft.com/office/drawing/2014/main" val="1917618889"/>
                    </a:ext>
                  </a:extLst>
                </a:gridCol>
                <a:gridCol w="5730241">
                  <a:extLst>
                    <a:ext uri="{9D8B030D-6E8A-4147-A177-3AD203B41FA5}">
                      <a16:colId xmlns:a16="http://schemas.microsoft.com/office/drawing/2014/main" val="2822023975"/>
                    </a:ext>
                  </a:extLst>
                </a:gridCol>
              </a:tblGrid>
              <a:tr h="743340">
                <a:tc>
                  <a:txBody>
                    <a:bodyPr/>
                    <a:lstStyle/>
                    <a:p>
                      <a:pPr algn="ctr"/>
                      <a:r>
                        <a:rPr lang="en-US" sz="2800" dirty="0"/>
                        <a:t>Use case</a:t>
                      </a:r>
                    </a:p>
                  </a:txBody>
                  <a:tcPr/>
                </a:tc>
                <a:tc>
                  <a:txBody>
                    <a:bodyPr/>
                    <a:lstStyle/>
                    <a:p>
                      <a:pPr algn="ctr"/>
                      <a:r>
                        <a:rPr lang="en-US" sz="2800" dirty="0" err="1"/>
                        <a:t>Mô</a:t>
                      </a:r>
                      <a:r>
                        <a:rPr lang="en-US" sz="2800" dirty="0"/>
                        <a:t> </a:t>
                      </a:r>
                      <a:r>
                        <a:rPr lang="en-US" sz="2800" dirty="0" err="1"/>
                        <a:t>tả</a:t>
                      </a:r>
                      <a:endParaRPr lang="en-US" sz="2800" dirty="0"/>
                    </a:p>
                  </a:txBody>
                  <a:tcPr/>
                </a:tc>
                <a:extLst>
                  <a:ext uri="{0D108BD9-81ED-4DB2-BD59-A6C34878D82A}">
                    <a16:rowId xmlns:a16="http://schemas.microsoft.com/office/drawing/2014/main" val="2059463656"/>
                  </a:ext>
                </a:extLst>
              </a:tr>
              <a:tr h="743340">
                <a:tc>
                  <a:txBody>
                    <a:bodyPr/>
                    <a:lstStyle/>
                    <a:p>
                      <a:r>
                        <a:rPr lang="en-US" dirty="0"/>
                        <a:t>Bảo </a:t>
                      </a:r>
                      <a:r>
                        <a:rPr lang="en-US" dirty="0" err="1"/>
                        <a:t>vệ</a:t>
                      </a:r>
                      <a:r>
                        <a:rPr lang="en-US" dirty="0"/>
                        <a:t> </a:t>
                      </a:r>
                      <a:r>
                        <a:rPr lang="en-US" dirty="0" err="1"/>
                        <a:t>dữ</a:t>
                      </a:r>
                      <a:r>
                        <a:rPr lang="en-US" dirty="0"/>
                        <a:t> </a:t>
                      </a:r>
                      <a:r>
                        <a:rPr lang="en-US" dirty="0" err="1"/>
                        <a:t>liệu</a:t>
                      </a:r>
                      <a:r>
                        <a:rPr lang="en-US" dirty="0"/>
                        <a:t> </a:t>
                      </a:r>
                      <a:r>
                        <a:rPr lang="en-US" dirty="0" err="1"/>
                        <a:t>khách</a:t>
                      </a:r>
                      <a:r>
                        <a:rPr lang="en-US" dirty="0"/>
                        <a:t> </a:t>
                      </a:r>
                      <a:r>
                        <a:rPr lang="en-US" dirty="0" err="1"/>
                        <a:t>hàng</a:t>
                      </a:r>
                      <a:r>
                        <a:rPr lang="en-US" dirty="0"/>
                        <a:t> </a:t>
                      </a:r>
                      <a:r>
                        <a:rPr lang="en-US" dirty="0" err="1"/>
                        <a:t>trong</a:t>
                      </a:r>
                      <a:r>
                        <a:rPr lang="en-US" dirty="0"/>
                        <a:t> Amazon S3</a:t>
                      </a:r>
                    </a:p>
                  </a:txBody>
                  <a:tcPr/>
                </a:tc>
                <a:tc>
                  <a:txBody>
                    <a:bodyPr/>
                    <a:lstStyle/>
                    <a:p>
                      <a:r>
                        <a:rPr lang="en-US" dirty="0" err="1"/>
                        <a:t>Sử</a:t>
                      </a:r>
                      <a:r>
                        <a:rPr lang="en-US" dirty="0"/>
                        <a:t> </a:t>
                      </a:r>
                      <a:r>
                        <a:rPr lang="en-US" dirty="0" err="1"/>
                        <a:t>dụng</a:t>
                      </a:r>
                      <a:r>
                        <a:rPr lang="en-US" dirty="0"/>
                        <a:t> versioning, bucket policy, object-level logging </a:t>
                      </a:r>
                      <a:r>
                        <a:rPr lang="en-US" dirty="0" err="1"/>
                        <a:t>để</a:t>
                      </a:r>
                      <a:r>
                        <a:rPr lang="en-US" dirty="0"/>
                        <a:t> </a:t>
                      </a:r>
                      <a:r>
                        <a:rPr lang="en-US" dirty="0" err="1"/>
                        <a:t>ngăn</a:t>
                      </a:r>
                      <a:r>
                        <a:rPr lang="en-US" dirty="0"/>
                        <a:t> </a:t>
                      </a:r>
                      <a:r>
                        <a:rPr lang="en-US" dirty="0" err="1"/>
                        <a:t>chặn</a:t>
                      </a:r>
                      <a:r>
                        <a:rPr lang="en-US" dirty="0"/>
                        <a:t> </a:t>
                      </a:r>
                      <a:r>
                        <a:rPr lang="en-US" dirty="0" err="1"/>
                        <a:t>và</a:t>
                      </a:r>
                      <a:r>
                        <a:rPr lang="en-US" dirty="0"/>
                        <a:t> </a:t>
                      </a:r>
                      <a:r>
                        <a:rPr lang="en-US" dirty="0" err="1"/>
                        <a:t>theo</a:t>
                      </a:r>
                      <a:r>
                        <a:rPr lang="en-US" dirty="0"/>
                        <a:t> </a:t>
                      </a:r>
                      <a:r>
                        <a:rPr lang="en-US" dirty="0" err="1"/>
                        <a:t>dõi</a:t>
                      </a:r>
                      <a:r>
                        <a:rPr lang="en-US" dirty="0"/>
                        <a:t> </a:t>
                      </a:r>
                      <a:r>
                        <a:rPr lang="en-US" dirty="0" err="1"/>
                        <a:t>truy</a:t>
                      </a:r>
                      <a:r>
                        <a:rPr lang="en-US" dirty="0"/>
                        <a:t> </a:t>
                      </a:r>
                      <a:r>
                        <a:rPr lang="en-US" dirty="0" err="1"/>
                        <a:t>cập</a:t>
                      </a:r>
                      <a:r>
                        <a:rPr lang="en-US" dirty="0"/>
                        <a:t> </a:t>
                      </a:r>
                      <a:r>
                        <a:rPr lang="en-US" dirty="0" err="1"/>
                        <a:t>trái</a:t>
                      </a:r>
                      <a:r>
                        <a:rPr lang="en-US" dirty="0"/>
                        <a:t> </a:t>
                      </a:r>
                      <a:r>
                        <a:rPr lang="en-US" dirty="0" err="1"/>
                        <a:t>phép</a:t>
                      </a:r>
                      <a:r>
                        <a:rPr lang="en-US" dirty="0"/>
                        <a:t>.</a:t>
                      </a:r>
                    </a:p>
                  </a:txBody>
                  <a:tcPr/>
                </a:tc>
                <a:extLst>
                  <a:ext uri="{0D108BD9-81ED-4DB2-BD59-A6C34878D82A}">
                    <a16:rowId xmlns:a16="http://schemas.microsoft.com/office/drawing/2014/main" val="1179624243"/>
                  </a:ext>
                </a:extLst>
              </a:tr>
              <a:tr h="743340">
                <a:tc>
                  <a:txBody>
                    <a:bodyPr/>
                    <a:lstStyle/>
                    <a:p>
                      <a:r>
                        <a:rPr lang="vi-VN" dirty="0"/>
                        <a:t>Tạo môi trường mạng an toàn cho ứng dụng web</a:t>
                      </a:r>
                      <a:endParaRPr lang="en-US" dirty="0"/>
                    </a:p>
                  </a:txBody>
                  <a:tcPr/>
                </a:tc>
                <a:tc>
                  <a:txBody>
                    <a:bodyPr/>
                    <a:lstStyle/>
                    <a:p>
                      <a:r>
                        <a:rPr lang="vi-VN" dirty="0"/>
                        <a:t>Dùng Security Group, NACLs và AWS Network Firewall để chỉ cho phép lưu lượng hợp lệ truy cập EC2.</a:t>
                      </a:r>
                      <a:endParaRPr lang="en-US" dirty="0"/>
                    </a:p>
                  </a:txBody>
                  <a:tcPr/>
                </a:tc>
                <a:extLst>
                  <a:ext uri="{0D108BD9-81ED-4DB2-BD59-A6C34878D82A}">
                    <a16:rowId xmlns:a16="http://schemas.microsoft.com/office/drawing/2014/main" val="1457274428"/>
                  </a:ext>
                </a:extLst>
              </a:tr>
              <a:tr h="743340">
                <a:tc>
                  <a:txBody>
                    <a:bodyPr/>
                    <a:lstStyle/>
                    <a:p>
                      <a:r>
                        <a:rPr lang="en-US" dirty="0" err="1"/>
                        <a:t>Mã</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trọng</a:t>
                      </a:r>
                      <a:r>
                        <a:rPr lang="en-US" dirty="0"/>
                        <a:t> </a:t>
                      </a:r>
                      <a:r>
                        <a:rPr lang="en-US" dirty="0" err="1"/>
                        <a:t>với</a:t>
                      </a:r>
                      <a:r>
                        <a:rPr lang="en-US" dirty="0"/>
                        <a:t> KMS</a:t>
                      </a:r>
                    </a:p>
                  </a:txBody>
                  <a:tcPr/>
                </a:tc>
                <a:tc>
                  <a:txBody>
                    <a:bodyPr/>
                    <a:lstStyle/>
                    <a:p>
                      <a:r>
                        <a:rPr lang="vi-VN" dirty="0"/>
                        <a:t>Đảm bảo dữ liệu trong S3, ổ cứng EBS và thông tin bí mật trong Secrets Manager luôn được mã hóa.</a:t>
                      </a:r>
                      <a:endParaRPr lang="en-US" dirty="0"/>
                    </a:p>
                  </a:txBody>
                  <a:tcPr/>
                </a:tc>
                <a:extLst>
                  <a:ext uri="{0D108BD9-81ED-4DB2-BD59-A6C34878D82A}">
                    <a16:rowId xmlns:a16="http://schemas.microsoft.com/office/drawing/2014/main" val="2880914830"/>
                  </a:ext>
                </a:extLst>
              </a:tr>
              <a:tr h="743340">
                <a:tc>
                  <a:txBody>
                    <a:bodyPr/>
                    <a:lstStyle/>
                    <a:p>
                      <a:r>
                        <a:rPr lang="en-US" dirty="0" err="1"/>
                        <a:t>Giám</a:t>
                      </a:r>
                      <a:r>
                        <a:rPr lang="en-US" dirty="0"/>
                        <a:t> </a:t>
                      </a:r>
                      <a:r>
                        <a:rPr lang="en-US" dirty="0" err="1"/>
                        <a:t>sát</a:t>
                      </a:r>
                      <a:r>
                        <a:rPr lang="en-US" dirty="0"/>
                        <a:t> </a:t>
                      </a:r>
                      <a:r>
                        <a:rPr lang="en-US" dirty="0" err="1"/>
                        <a:t>và</a:t>
                      </a:r>
                      <a:r>
                        <a:rPr lang="en-US" dirty="0"/>
                        <a:t> </a:t>
                      </a:r>
                      <a:r>
                        <a:rPr lang="en-US" dirty="0" err="1"/>
                        <a:t>phát</a:t>
                      </a:r>
                      <a:r>
                        <a:rPr lang="en-US" dirty="0"/>
                        <a:t> </a:t>
                      </a:r>
                      <a:r>
                        <a:rPr lang="en-US" dirty="0" err="1"/>
                        <a:t>hiện</a:t>
                      </a:r>
                      <a:r>
                        <a:rPr lang="en-US" dirty="0"/>
                        <a:t> vi </a:t>
                      </a:r>
                      <a:r>
                        <a:rPr lang="en-US" dirty="0" err="1"/>
                        <a:t>phạm</a:t>
                      </a:r>
                      <a:r>
                        <a:rPr lang="en-US" dirty="0"/>
                        <a:t> </a:t>
                      </a:r>
                      <a:r>
                        <a:rPr lang="en-US" dirty="0" err="1"/>
                        <a:t>bảo</a:t>
                      </a:r>
                      <a:r>
                        <a:rPr lang="en-US" dirty="0"/>
                        <a:t> </a:t>
                      </a:r>
                      <a:r>
                        <a:rPr lang="en-US" dirty="0" err="1"/>
                        <a:t>mật</a:t>
                      </a:r>
                      <a:endParaRPr lang="en-US" dirty="0"/>
                    </a:p>
                  </a:txBody>
                  <a:tcPr/>
                </a:tc>
                <a:tc>
                  <a:txBody>
                    <a:bodyPr/>
                    <a:lstStyle/>
                    <a:p>
                      <a:r>
                        <a:rPr lang="vi-VN" dirty="0"/>
                        <a:t>CloudTrail ghi lại hành động API, CloudWatch cảnh báo các hoạt động bất thường, AWS Config phát hiện cấu hình sai.</a:t>
                      </a:r>
                      <a:endParaRPr lang="en-US" dirty="0"/>
                    </a:p>
                  </a:txBody>
                  <a:tcPr/>
                </a:tc>
                <a:extLst>
                  <a:ext uri="{0D108BD9-81ED-4DB2-BD59-A6C34878D82A}">
                    <a16:rowId xmlns:a16="http://schemas.microsoft.com/office/drawing/2014/main" val="2827957943"/>
                  </a:ext>
                </a:extLst>
              </a:tr>
              <a:tr h="743340">
                <a:tc>
                  <a:txBody>
                    <a:bodyPr/>
                    <a:lstStyle/>
                    <a:p>
                      <a:r>
                        <a:rPr lang="en-US" dirty="0" err="1"/>
                        <a:t>Kiểm</a:t>
                      </a:r>
                      <a:r>
                        <a:rPr lang="en-US" dirty="0"/>
                        <a:t> </a:t>
                      </a:r>
                      <a:r>
                        <a:rPr lang="en-US" dirty="0" err="1"/>
                        <a:t>tra</a:t>
                      </a:r>
                      <a:r>
                        <a:rPr lang="en-US" dirty="0"/>
                        <a:t> </a:t>
                      </a:r>
                      <a:r>
                        <a:rPr lang="en-US" dirty="0" err="1"/>
                        <a:t>tuân</a:t>
                      </a:r>
                      <a:r>
                        <a:rPr lang="en-US" dirty="0"/>
                        <a:t> </a:t>
                      </a:r>
                      <a:r>
                        <a:rPr lang="en-US" dirty="0" err="1"/>
                        <a:t>thủ</a:t>
                      </a:r>
                      <a:r>
                        <a:rPr lang="en-US" dirty="0"/>
                        <a:t> </a:t>
                      </a:r>
                      <a:r>
                        <a:rPr lang="en-US" dirty="0" err="1"/>
                        <a:t>bảo</a:t>
                      </a:r>
                      <a:r>
                        <a:rPr lang="en-US" dirty="0"/>
                        <a:t> </a:t>
                      </a:r>
                      <a:r>
                        <a:rPr lang="en-US" dirty="0" err="1"/>
                        <a:t>mật</a:t>
                      </a:r>
                      <a:r>
                        <a:rPr lang="en-US" dirty="0"/>
                        <a:t> </a:t>
                      </a:r>
                      <a:r>
                        <a:rPr lang="en-US" dirty="0" err="1"/>
                        <a:t>định</a:t>
                      </a:r>
                      <a:r>
                        <a:rPr lang="en-US" dirty="0"/>
                        <a:t> </a:t>
                      </a:r>
                      <a:r>
                        <a:rPr lang="en-US" dirty="0" err="1"/>
                        <a:t>kỳ</a:t>
                      </a:r>
                      <a:endParaRPr lang="en-US" dirty="0"/>
                    </a:p>
                  </a:txBody>
                  <a:tcPr/>
                </a:tc>
                <a:tc>
                  <a:txBody>
                    <a:bodyPr/>
                    <a:lstStyle/>
                    <a:p>
                      <a:r>
                        <a:rPr lang="vi-VN" dirty="0"/>
                        <a:t>Dùng AWS Config để đánh giá và tự động khắc phục các cấu hình vi phạm như public S3 bucket hoặc không mã hóa volume.</a:t>
                      </a:r>
                      <a:endParaRPr lang="en-US" dirty="0"/>
                    </a:p>
                  </a:txBody>
                  <a:tcPr/>
                </a:tc>
                <a:extLst>
                  <a:ext uri="{0D108BD9-81ED-4DB2-BD59-A6C34878D82A}">
                    <a16:rowId xmlns:a16="http://schemas.microsoft.com/office/drawing/2014/main" val="3448800827"/>
                  </a:ext>
                </a:extLst>
              </a:tr>
            </a:tbl>
          </a:graphicData>
        </a:graphic>
      </p:graphicFrame>
    </p:spTree>
    <p:extLst>
      <p:ext uri="{BB962C8B-B14F-4D97-AF65-F5344CB8AC3E}">
        <p14:creationId xmlns:p14="http://schemas.microsoft.com/office/powerpoint/2010/main" val="186597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11</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solidFill>
                  <a:srgbClr val="FF0000"/>
                </a:solidFill>
              </a:rPr>
              <a:t>Sơ đồ kiến trúc giải pháp</a:t>
            </a:r>
            <a:endParaRPr lang="en-US" dirty="0">
              <a:solidFill>
                <a:srgbClr val="FF0000"/>
              </a:solidFill>
            </a:endParaRPr>
          </a:p>
        </p:txBody>
      </p:sp>
      <p:sp>
        <p:nvSpPr>
          <p:cNvPr id="5" name="TextBox 4">
            <a:extLst>
              <a:ext uri="{FF2B5EF4-FFF2-40B4-BE49-F238E27FC236}">
                <a16:creationId xmlns:a16="http://schemas.microsoft.com/office/drawing/2014/main" id="{CF7722A6-C362-4C48-8475-7EA414A57BF8}"/>
              </a:ext>
            </a:extLst>
          </p:cNvPr>
          <p:cNvSpPr txBox="1"/>
          <p:nvPr/>
        </p:nvSpPr>
        <p:spPr>
          <a:xfrm>
            <a:off x="2214970" y="3244334"/>
            <a:ext cx="7762061" cy="369332"/>
          </a:xfrm>
          <a:prstGeom prst="rect">
            <a:avLst/>
          </a:prstGeom>
          <a:noFill/>
        </p:spPr>
        <p:txBody>
          <a:bodyPr wrap="none" rtlCol="0">
            <a:spAutoFit/>
          </a:bodyPr>
          <a:lstStyle/>
          <a:p>
            <a:pPr algn="ctr"/>
            <a:r>
              <a:rPr lang="en-US" dirty="0"/>
              <a:t>&lt;Put your diagram here. Refer to the slide notes for more information.&gt;</a:t>
            </a:r>
          </a:p>
        </p:txBody>
      </p:sp>
      <p:pic>
        <p:nvPicPr>
          <p:cNvPr id="6" name="Picture 5">
            <a:extLst>
              <a:ext uri="{FF2B5EF4-FFF2-40B4-BE49-F238E27FC236}">
                <a16:creationId xmlns:a16="http://schemas.microsoft.com/office/drawing/2014/main" id="{96726C39-709E-54B6-E205-FE3701280AAD}"/>
              </a:ext>
            </a:extLst>
          </p:cNvPr>
          <p:cNvPicPr>
            <a:picLocks noChangeAspect="1"/>
          </p:cNvPicPr>
          <p:nvPr/>
        </p:nvPicPr>
        <p:blipFill>
          <a:blip r:embed="rId3"/>
          <a:stretch>
            <a:fillRect/>
          </a:stretch>
        </p:blipFill>
        <p:spPr>
          <a:xfrm>
            <a:off x="1891370" y="1072007"/>
            <a:ext cx="8409260" cy="5083317"/>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solidFill>
                  <a:srgbClr val="FF0000"/>
                </a:solidFill>
              </a:rPr>
              <a:t>Sơ đồ kiến trúc giải pháp: Ví dụ</a:t>
            </a:r>
            <a:endParaRPr lang="en-US" dirty="0">
              <a:solidFill>
                <a:srgbClr val="FF0000"/>
              </a:solidFill>
            </a:endParaRPr>
          </a:p>
        </p:txBody>
      </p:sp>
      <p:pic>
        <p:nvPicPr>
          <p:cNvPr id="7" name="Picture 6" descr="An example of service arch diagram showing Git to S3 Webhooks.">
            <a:extLst>
              <a:ext uri="{FF2B5EF4-FFF2-40B4-BE49-F238E27FC236}">
                <a16:creationId xmlns:a16="http://schemas.microsoft.com/office/drawing/2014/main" id="{B085F297-54E6-42CF-89E3-3B55C3F8B0F0}"/>
              </a:ext>
            </a:extLst>
          </p:cNvPr>
          <p:cNvPicPr>
            <a:picLocks noChangeAspect="1"/>
          </p:cNvPicPr>
          <p:nvPr/>
        </p:nvPicPr>
        <p:blipFill>
          <a:blip r:embed="rId3"/>
          <a:stretch>
            <a:fillRect/>
          </a:stretch>
        </p:blipFill>
        <p:spPr>
          <a:xfrm>
            <a:off x="413545" y="1047417"/>
            <a:ext cx="11364911" cy="4763165"/>
          </a:xfrm>
          <a:prstGeom prst="rect">
            <a:avLst/>
          </a:prstGeom>
        </p:spPr>
      </p:pic>
    </p:spTree>
    <p:extLst>
      <p:ext uri="{BB962C8B-B14F-4D97-AF65-F5344CB8AC3E}">
        <p14:creationId xmlns:p14="http://schemas.microsoft.com/office/powerpoint/2010/main" val="113302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13</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normAutofit/>
          </a:bodyPr>
          <a:lstStyle/>
          <a:p>
            <a:pPr marL="0" indent="0">
              <a:buNone/>
            </a:pPr>
            <a:r>
              <a:rPr lang="en-US">
                <a:solidFill>
                  <a:srgbClr val="FF0000"/>
                </a:solidFill>
              </a:rPr>
              <a:t>Bao gồm liên kết đến tài liệu demo</a:t>
            </a:r>
          </a:p>
          <a:p>
            <a:r>
              <a:rPr lang="en-US"/>
              <a:t>Giai đoạn 1: Bảo mật dữ liệu trong Amazon S3</a:t>
            </a:r>
          </a:p>
          <a:p>
            <a:r>
              <a:rPr lang="en-US"/>
              <a:t>Giai đoạn 2: Bảo mật VPC</a:t>
            </a:r>
          </a:p>
          <a:p>
            <a:r>
              <a:rPr lang="en-US"/>
              <a:t>Giai đoạn 3: Bảo mật tài nguyên AWS bằng cách sử dụng AWS KMS</a:t>
            </a:r>
          </a:p>
          <a:p>
            <a:r>
              <a:rPr lang="en-US"/>
              <a:t>Giai đoạn 4: Giám sát và ghi nhật ký</a:t>
            </a:r>
            <a:endParaRPr lang="en-US" dirty="0"/>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E73D2E-D58C-8064-0EA3-2A600C42E9E5}"/>
              </a:ext>
            </a:extLst>
          </p:cNvPr>
          <p:cNvSpPr>
            <a:spLocks noGrp="1"/>
          </p:cNvSpPr>
          <p:nvPr>
            <p:ph type="sldNum" idx="97"/>
          </p:nvPr>
        </p:nvSpPr>
        <p:spPr/>
        <p:txBody>
          <a:bodyPr/>
          <a:lstStyle/>
          <a:p>
            <a:fld id="{930176A1-BCF0-4712-97A6-6B495F55390B}" type="slidenum">
              <a:rPr lang="en-US" smtClean="0"/>
              <a:pPr/>
              <a:t>14</a:t>
            </a:fld>
            <a:endParaRPr lang="en-US" dirty="0"/>
          </a:p>
        </p:txBody>
      </p:sp>
      <p:sp>
        <p:nvSpPr>
          <p:cNvPr id="3" name="Title 2">
            <a:extLst>
              <a:ext uri="{FF2B5EF4-FFF2-40B4-BE49-F238E27FC236}">
                <a16:creationId xmlns:a16="http://schemas.microsoft.com/office/drawing/2014/main" id="{F35F1A4E-E492-5507-4C17-4B9CF6A04AD7}"/>
              </a:ext>
            </a:extLst>
          </p:cNvPr>
          <p:cNvSpPr>
            <a:spLocks noGrp="1"/>
          </p:cNvSpPr>
          <p:nvPr>
            <p:ph type="title" idx="1"/>
          </p:nvPr>
        </p:nvSpPr>
        <p:spPr/>
        <p:txBody>
          <a:bodyPr>
            <a:normAutofit fontScale="90000"/>
          </a:bodyPr>
          <a:lstStyle/>
          <a:p>
            <a:r>
              <a:rPr lang="en-US"/>
              <a:t>Giai đoạn 1: Bảo mật dữ liệu trong Amazon </a:t>
            </a:r>
            <a:br>
              <a:rPr lang="en-US" b="1" dirty="0"/>
            </a:br>
            <a:endParaRPr lang="en-US" dirty="0"/>
          </a:p>
        </p:txBody>
      </p:sp>
      <p:pic>
        <p:nvPicPr>
          <p:cNvPr id="5" name="Picture 4">
            <a:extLst>
              <a:ext uri="{FF2B5EF4-FFF2-40B4-BE49-F238E27FC236}">
                <a16:creationId xmlns:a16="http://schemas.microsoft.com/office/drawing/2014/main" id="{961B845D-3871-15A1-7049-5028B7FEA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447" y="3429000"/>
            <a:ext cx="6268573" cy="2871784"/>
          </a:xfrm>
          <a:prstGeom prst="rect">
            <a:avLst/>
          </a:prstGeom>
        </p:spPr>
      </p:pic>
      <p:pic>
        <p:nvPicPr>
          <p:cNvPr id="11" name="Picture 10">
            <a:extLst>
              <a:ext uri="{FF2B5EF4-FFF2-40B4-BE49-F238E27FC236}">
                <a16:creationId xmlns:a16="http://schemas.microsoft.com/office/drawing/2014/main" id="{FE9F0635-A6B1-69DD-CFC3-8F709D078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448" y="388359"/>
            <a:ext cx="6268572" cy="2820857"/>
          </a:xfrm>
          <a:prstGeom prst="rect">
            <a:avLst/>
          </a:prstGeom>
        </p:spPr>
      </p:pic>
      <p:sp>
        <p:nvSpPr>
          <p:cNvPr id="12" name="Title 2">
            <a:extLst>
              <a:ext uri="{FF2B5EF4-FFF2-40B4-BE49-F238E27FC236}">
                <a16:creationId xmlns:a16="http://schemas.microsoft.com/office/drawing/2014/main" id="{246879EF-B28D-9D30-E9F4-57940CB69C14}"/>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1 </a:t>
            </a:r>
            <a:r>
              <a:rPr lang="en-US" sz="1000">
                <a:hlinkClick r:id="rId5">
                  <a:extLst>
                    <a:ext uri="{A12FA001-AC4F-418D-AE19-62706E023703}">
                      <ahyp:hlinkClr xmlns:ahyp="http://schemas.microsoft.com/office/drawing/2018/hyperlinkcolor" val="tx"/>
                    </a:ext>
                  </a:extLst>
                </a:hlinkClick>
              </a:rPr>
              <a:t>https://docs.google.com/document/d/1c6a0J70goVetpeW3BakZLk1TNKXJQocHkjnkd933hrI/edit?usp=sharing</a:t>
            </a:r>
            <a:endParaRPr lang="en-US" sz="1000"/>
          </a:p>
          <a:p>
            <a:br>
              <a:rPr lang="en-US" sz="2000" b="1"/>
            </a:br>
            <a:endParaRPr lang="en-US" sz="2000" dirty="0"/>
          </a:p>
        </p:txBody>
      </p:sp>
    </p:spTree>
    <p:extLst>
      <p:ext uri="{BB962C8B-B14F-4D97-AF65-F5344CB8AC3E}">
        <p14:creationId xmlns:p14="http://schemas.microsoft.com/office/powerpoint/2010/main" val="411174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4A4E-B4F7-8F72-1E0B-0B2E4D9C6A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BF27CD-FA88-9856-83C9-0CE51ABB4EB2}"/>
              </a:ext>
            </a:extLst>
          </p:cNvPr>
          <p:cNvSpPr>
            <a:spLocks noGrp="1"/>
          </p:cNvSpPr>
          <p:nvPr>
            <p:ph type="sldNum" idx="97"/>
          </p:nvPr>
        </p:nvSpPr>
        <p:spPr/>
        <p:txBody>
          <a:bodyPr/>
          <a:lstStyle/>
          <a:p>
            <a:fld id="{930176A1-BCF0-4712-97A6-6B495F55390B}" type="slidenum">
              <a:rPr lang="en-US" smtClean="0"/>
              <a:pPr/>
              <a:t>15</a:t>
            </a:fld>
            <a:endParaRPr lang="en-US" dirty="0"/>
          </a:p>
        </p:txBody>
      </p:sp>
      <p:sp>
        <p:nvSpPr>
          <p:cNvPr id="3" name="Title 2">
            <a:extLst>
              <a:ext uri="{FF2B5EF4-FFF2-40B4-BE49-F238E27FC236}">
                <a16:creationId xmlns:a16="http://schemas.microsoft.com/office/drawing/2014/main" id="{DF9FB383-C035-FA7F-E86D-B1DDBA517ACB}"/>
              </a:ext>
            </a:extLst>
          </p:cNvPr>
          <p:cNvSpPr>
            <a:spLocks noGrp="1"/>
          </p:cNvSpPr>
          <p:nvPr>
            <p:ph type="title" idx="1"/>
          </p:nvPr>
        </p:nvSpPr>
        <p:spPr/>
        <p:txBody>
          <a:bodyPr/>
          <a:lstStyle/>
          <a:p>
            <a:r>
              <a:rPr lang="en-US"/>
              <a:t>Giai đoạn 2: Bảo mật VPC</a:t>
            </a:r>
            <a:endParaRPr lang="en-US" dirty="0"/>
          </a:p>
        </p:txBody>
      </p:sp>
      <p:pic>
        <p:nvPicPr>
          <p:cNvPr id="5" name="Picture 4">
            <a:extLst>
              <a:ext uri="{FF2B5EF4-FFF2-40B4-BE49-F238E27FC236}">
                <a16:creationId xmlns:a16="http://schemas.microsoft.com/office/drawing/2014/main" id="{BA25CA07-5C50-A759-2F0F-4D0C111F9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141" y="212829"/>
            <a:ext cx="7297996" cy="2592949"/>
          </a:xfrm>
          <a:prstGeom prst="rect">
            <a:avLst/>
          </a:prstGeom>
        </p:spPr>
      </p:pic>
      <p:pic>
        <p:nvPicPr>
          <p:cNvPr id="7" name="Picture 6">
            <a:extLst>
              <a:ext uri="{FF2B5EF4-FFF2-40B4-BE49-F238E27FC236}">
                <a16:creationId xmlns:a16="http://schemas.microsoft.com/office/drawing/2014/main" id="{271F323E-ABE6-8A17-1672-F47550A79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141" y="3193330"/>
            <a:ext cx="7297996" cy="3149030"/>
          </a:xfrm>
          <a:prstGeom prst="rect">
            <a:avLst/>
          </a:prstGeom>
        </p:spPr>
      </p:pic>
      <p:sp>
        <p:nvSpPr>
          <p:cNvPr id="8" name="Title 2">
            <a:extLst>
              <a:ext uri="{FF2B5EF4-FFF2-40B4-BE49-F238E27FC236}">
                <a16:creationId xmlns:a16="http://schemas.microsoft.com/office/drawing/2014/main" id="{0643AABA-2E3B-5084-0655-4528C343CFDD}"/>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2 </a:t>
            </a:r>
            <a:r>
              <a:rPr lang="en-US" sz="1000">
                <a:hlinkClick r:id="rId5">
                  <a:extLst>
                    <a:ext uri="{A12FA001-AC4F-418D-AE19-62706E023703}">
                      <ahyp:hlinkClr xmlns:ahyp="http://schemas.microsoft.com/office/drawing/2018/hyperlinkcolor" val="tx"/>
                    </a:ext>
                  </a:extLst>
                </a:hlinkClick>
              </a:rPr>
              <a:t>https://docs.google.com/document/d/1vkH2NZd9ivUQoFUCYs70-Xy_PLcGN8iAJDCJyJz3bUE/edit?usp=sharing</a:t>
            </a:r>
            <a:br>
              <a:rPr lang="en-US" sz="1000" b="1"/>
            </a:br>
            <a:endParaRPr lang="en-US" sz="1000" dirty="0"/>
          </a:p>
        </p:txBody>
      </p:sp>
    </p:spTree>
    <p:extLst>
      <p:ext uri="{BB962C8B-B14F-4D97-AF65-F5344CB8AC3E}">
        <p14:creationId xmlns:p14="http://schemas.microsoft.com/office/powerpoint/2010/main" val="683389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3D7B-BE85-5BE6-675A-B87A27EA2D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8F809-3F2A-F869-8158-D3536ED6F0D6}"/>
              </a:ext>
            </a:extLst>
          </p:cNvPr>
          <p:cNvSpPr>
            <a:spLocks noGrp="1"/>
          </p:cNvSpPr>
          <p:nvPr>
            <p:ph type="sldNum" idx="97"/>
          </p:nvPr>
        </p:nvSpPr>
        <p:spPr/>
        <p:txBody>
          <a:bodyPr/>
          <a:lstStyle/>
          <a:p>
            <a:fld id="{930176A1-BCF0-4712-97A6-6B495F55390B}" type="slidenum">
              <a:rPr lang="en-US" smtClean="0"/>
              <a:pPr/>
              <a:t>16</a:t>
            </a:fld>
            <a:endParaRPr lang="en-US" dirty="0"/>
          </a:p>
        </p:txBody>
      </p:sp>
      <p:sp>
        <p:nvSpPr>
          <p:cNvPr id="3" name="Title 2">
            <a:extLst>
              <a:ext uri="{FF2B5EF4-FFF2-40B4-BE49-F238E27FC236}">
                <a16:creationId xmlns:a16="http://schemas.microsoft.com/office/drawing/2014/main" id="{E763A4FA-BD41-B780-13EC-2044B1FE58E8}"/>
              </a:ext>
            </a:extLst>
          </p:cNvPr>
          <p:cNvSpPr>
            <a:spLocks noGrp="1"/>
          </p:cNvSpPr>
          <p:nvPr>
            <p:ph type="title" idx="1"/>
          </p:nvPr>
        </p:nvSpPr>
        <p:spPr/>
        <p:txBody>
          <a:bodyPr/>
          <a:lstStyle/>
          <a:p>
            <a:r>
              <a:rPr lang="en-US"/>
              <a:t>Giai đoạn 2: Bảo mật VPC</a:t>
            </a:r>
            <a:endParaRPr lang="en-US" dirty="0"/>
          </a:p>
        </p:txBody>
      </p:sp>
      <p:pic>
        <p:nvPicPr>
          <p:cNvPr id="9" name="Picture 8">
            <a:extLst>
              <a:ext uri="{FF2B5EF4-FFF2-40B4-BE49-F238E27FC236}">
                <a16:creationId xmlns:a16="http://schemas.microsoft.com/office/drawing/2014/main" id="{0B82EF05-C183-1293-49A6-2A481EB51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822" y="2824581"/>
            <a:ext cx="7300593" cy="3368332"/>
          </a:xfrm>
          <a:prstGeom prst="rect">
            <a:avLst/>
          </a:prstGeom>
        </p:spPr>
      </p:pic>
      <p:pic>
        <p:nvPicPr>
          <p:cNvPr id="11" name="Picture 10">
            <a:extLst>
              <a:ext uri="{FF2B5EF4-FFF2-40B4-BE49-F238E27FC236}">
                <a16:creationId xmlns:a16="http://schemas.microsoft.com/office/drawing/2014/main" id="{32E4697E-54AB-F7F5-8920-5AD939980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822" y="292099"/>
            <a:ext cx="7182936" cy="2320279"/>
          </a:xfrm>
          <a:prstGeom prst="rect">
            <a:avLst/>
          </a:prstGeom>
        </p:spPr>
      </p:pic>
      <p:sp>
        <p:nvSpPr>
          <p:cNvPr id="12" name="Title 2">
            <a:extLst>
              <a:ext uri="{FF2B5EF4-FFF2-40B4-BE49-F238E27FC236}">
                <a16:creationId xmlns:a16="http://schemas.microsoft.com/office/drawing/2014/main" id="{C34161D8-6D96-B92A-5BE9-61E2BD17A2DD}"/>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2 </a:t>
            </a:r>
            <a:r>
              <a:rPr lang="en-US" sz="1000">
                <a:hlinkClick r:id="rId4">
                  <a:extLst>
                    <a:ext uri="{A12FA001-AC4F-418D-AE19-62706E023703}">
                      <ahyp:hlinkClr xmlns:ahyp="http://schemas.microsoft.com/office/drawing/2018/hyperlinkcolor" val="tx"/>
                    </a:ext>
                  </a:extLst>
                </a:hlinkClick>
              </a:rPr>
              <a:t>https://docs.google.com/document/d/1vkH2NZd9ivUQoFUCYs70-Xy_PLcGN8iAJDCJyJz3bUE/edit?usp=sharing</a:t>
            </a:r>
            <a:br>
              <a:rPr lang="en-US" sz="1000" b="1"/>
            </a:br>
            <a:endParaRPr lang="en-US" sz="1000" dirty="0"/>
          </a:p>
        </p:txBody>
      </p:sp>
    </p:spTree>
    <p:extLst>
      <p:ext uri="{BB962C8B-B14F-4D97-AF65-F5344CB8AC3E}">
        <p14:creationId xmlns:p14="http://schemas.microsoft.com/office/powerpoint/2010/main" val="179754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2369A-01F7-1054-5CD0-D888665D16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911ED4-B419-9C15-D77C-277491DDC59C}"/>
              </a:ext>
            </a:extLst>
          </p:cNvPr>
          <p:cNvSpPr>
            <a:spLocks noGrp="1"/>
          </p:cNvSpPr>
          <p:nvPr>
            <p:ph type="sldNum" idx="97"/>
          </p:nvPr>
        </p:nvSpPr>
        <p:spPr/>
        <p:txBody>
          <a:bodyPr/>
          <a:lstStyle/>
          <a:p>
            <a:fld id="{930176A1-BCF0-4712-97A6-6B495F55390B}" type="slidenum">
              <a:rPr lang="en-US" smtClean="0"/>
              <a:pPr/>
              <a:t>17</a:t>
            </a:fld>
            <a:endParaRPr lang="en-US" dirty="0"/>
          </a:p>
        </p:txBody>
      </p:sp>
      <p:sp>
        <p:nvSpPr>
          <p:cNvPr id="3" name="Title 2">
            <a:extLst>
              <a:ext uri="{FF2B5EF4-FFF2-40B4-BE49-F238E27FC236}">
                <a16:creationId xmlns:a16="http://schemas.microsoft.com/office/drawing/2014/main" id="{D8E1A249-A54C-0A07-2B03-0CF6817B9615}"/>
              </a:ext>
            </a:extLst>
          </p:cNvPr>
          <p:cNvSpPr>
            <a:spLocks noGrp="1"/>
          </p:cNvSpPr>
          <p:nvPr>
            <p:ph type="title" idx="1"/>
          </p:nvPr>
        </p:nvSpPr>
        <p:spPr/>
        <p:txBody>
          <a:bodyPr>
            <a:noAutofit/>
          </a:bodyPr>
          <a:lstStyle/>
          <a:p>
            <a:r>
              <a:rPr lang="en-US"/>
              <a:t>Giai đoạn 3: Bảo mật tài nguyên AWS bằng cách sử dụng AWS KMS</a:t>
            </a:r>
            <a:endParaRPr lang="en-US" dirty="0"/>
          </a:p>
        </p:txBody>
      </p:sp>
      <p:pic>
        <p:nvPicPr>
          <p:cNvPr id="5" name="Picture 4">
            <a:extLst>
              <a:ext uri="{FF2B5EF4-FFF2-40B4-BE49-F238E27FC236}">
                <a16:creationId xmlns:a16="http://schemas.microsoft.com/office/drawing/2014/main" id="{A9FDB63E-8CAF-8E41-0A09-7DD0E8721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96550"/>
            <a:ext cx="4230422" cy="2934577"/>
          </a:xfrm>
          <a:prstGeom prst="rect">
            <a:avLst/>
          </a:prstGeom>
        </p:spPr>
      </p:pic>
      <p:pic>
        <p:nvPicPr>
          <p:cNvPr id="7" name="Picture 6">
            <a:extLst>
              <a:ext uri="{FF2B5EF4-FFF2-40B4-BE49-F238E27FC236}">
                <a16:creationId xmlns:a16="http://schemas.microsoft.com/office/drawing/2014/main" id="{0A000509-FC5C-0CE7-0E27-54A156C6B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0255"/>
            <a:ext cx="4230422" cy="2872070"/>
          </a:xfrm>
          <a:prstGeom prst="rect">
            <a:avLst/>
          </a:prstGeom>
        </p:spPr>
      </p:pic>
      <p:sp>
        <p:nvSpPr>
          <p:cNvPr id="8" name="Title 2">
            <a:extLst>
              <a:ext uri="{FF2B5EF4-FFF2-40B4-BE49-F238E27FC236}">
                <a16:creationId xmlns:a16="http://schemas.microsoft.com/office/drawing/2014/main" id="{47AD0DC8-FC0A-EB5A-9B9C-24042E174231}"/>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3 </a:t>
            </a:r>
            <a:r>
              <a:rPr lang="en-US" sz="1000">
                <a:hlinkClick r:id="rId4">
                  <a:extLst>
                    <a:ext uri="{A12FA001-AC4F-418D-AE19-62706E023703}">
                      <ahyp:hlinkClr xmlns:ahyp="http://schemas.microsoft.com/office/drawing/2018/hyperlinkcolor" val="tx"/>
                    </a:ext>
                  </a:extLst>
                </a:hlinkClick>
              </a:rPr>
              <a:t>https://docs.google.com/document/d/1vkH2NZd9ivUQoFUCYs70-Xy_PLcGN8iAJDCJyJz3bUE/edit?usp=sharing</a:t>
            </a:r>
            <a:br>
              <a:rPr lang="en-US" sz="1000" b="1"/>
            </a:br>
            <a:endParaRPr lang="en-US" sz="1000" dirty="0"/>
          </a:p>
        </p:txBody>
      </p:sp>
    </p:spTree>
    <p:extLst>
      <p:ext uri="{BB962C8B-B14F-4D97-AF65-F5344CB8AC3E}">
        <p14:creationId xmlns:p14="http://schemas.microsoft.com/office/powerpoint/2010/main" val="369181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4D6A-FECA-088F-5A9A-EC3D8144C1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C30A8A-34AA-2FB2-FBAE-5ABED386F6A6}"/>
              </a:ext>
            </a:extLst>
          </p:cNvPr>
          <p:cNvSpPr>
            <a:spLocks noGrp="1"/>
          </p:cNvSpPr>
          <p:nvPr>
            <p:ph type="sldNum" idx="97"/>
          </p:nvPr>
        </p:nvSpPr>
        <p:spPr/>
        <p:txBody>
          <a:bodyPr/>
          <a:lstStyle/>
          <a:p>
            <a:fld id="{930176A1-BCF0-4712-97A6-6B495F55390B}" type="slidenum">
              <a:rPr lang="en-US" smtClean="0"/>
              <a:pPr/>
              <a:t>18</a:t>
            </a:fld>
            <a:endParaRPr lang="en-US" dirty="0"/>
          </a:p>
        </p:txBody>
      </p:sp>
      <p:sp>
        <p:nvSpPr>
          <p:cNvPr id="3" name="Title 2">
            <a:extLst>
              <a:ext uri="{FF2B5EF4-FFF2-40B4-BE49-F238E27FC236}">
                <a16:creationId xmlns:a16="http://schemas.microsoft.com/office/drawing/2014/main" id="{E9E75E97-F083-20E3-269C-2B371EC12117}"/>
              </a:ext>
            </a:extLst>
          </p:cNvPr>
          <p:cNvSpPr>
            <a:spLocks noGrp="1"/>
          </p:cNvSpPr>
          <p:nvPr>
            <p:ph type="title" idx="1"/>
          </p:nvPr>
        </p:nvSpPr>
        <p:spPr/>
        <p:txBody>
          <a:bodyPr>
            <a:noAutofit/>
          </a:bodyPr>
          <a:lstStyle/>
          <a:p>
            <a:r>
              <a:rPr lang="en-US"/>
              <a:t>Giai đoạn 3: Bảo mật tài nguyên AWS bằng cách sử dụng AWS KMS</a:t>
            </a:r>
            <a:endParaRPr lang="en-US" dirty="0"/>
          </a:p>
        </p:txBody>
      </p:sp>
      <p:pic>
        <p:nvPicPr>
          <p:cNvPr id="5" name="Picture 4">
            <a:extLst>
              <a:ext uri="{FF2B5EF4-FFF2-40B4-BE49-F238E27FC236}">
                <a16:creationId xmlns:a16="http://schemas.microsoft.com/office/drawing/2014/main" id="{D8630E8E-C3BD-0B85-03BF-73EE8DD08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142" y="4033580"/>
            <a:ext cx="6256562" cy="2392887"/>
          </a:xfrm>
          <a:prstGeom prst="rect">
            <a:avLst/>
          </a:prstGeom>
        </p:spPr>
      </p:pic>
      <p:pic>
        <p:nvPicPr>
          <p:cNvPr id="7" name="Picture 6">
            <a:extLst>
              <a:ext uri="{FF2B5EF4-FFF2-40B4-BE49-F238E27FC236}">
                <a16:creationId xmlns:a16="http://schemas.microsoft.com/office/drawing/2014/main" id="{F9ED64EF-1756-6E4A-0A46-418A6A429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2099"/>
            <a:ext cx="4062057" cy="3359365"/>
          </a:xfrm>
          <a:prstGeom prst="rect">
            <a:avLst/>
          </a:prstGeom>
        </p:spPr>
      </p:pic>
      <p:sp>
        <p:nvSpPr>
          <p:cNvPr id="8" name="Title 2">
            <a:extLst>
              <a:ext uri="{FF2B5EF4-FFF2-40B4-BE49-F238E27FC236}">
                <a16:creationId xmlns:a16="http://schemas.microsoft.com/office/drawing/2014/main" id="{59109AC1-A1C5-578D-6BBD-103C831F5FD5}"/>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3</a:t>
            </a:r>
            <a:endParaRPr lang="en-US" sz="1000">
              <a:hlinkClick r:id="rId4">
                <a:extLst>
                  <a:ext uri="{A12FA001-AC4F-418D-AE19-62706E023703}">
                    <ahyp:hlinkClr xmlns:ahyp="http://schemas.microsoft.com/office/drawing/2018/hyperlinkcolor" val="tx"/>
                  </a:ext>
                </a:extLst>
              </a:hlinkClick>
            </a:endParaRPr>
          </a:p>
          <a:p>
            <a:r>
              <a:rPr lang="en-US" sz="1000">
                <a:hlinkClick r:id="rId4">
                  <a:extLst>
                    <a:ext uri="{A12FA001-AC4F-418D-AE19-62706E023703}">
                      <ahyp:hlinkClr xmlns:ahyp="http://schemas.microsoft.com/office/drawing/2018/hyperlinkcolor" val="tx"/>
                    </a:ext>
                  </a:extLst>
                </a:hlinkClick>
              </a:rPr>
              <a:t>https://docs.google.com/document/d/1p_sAZOczHPOw-2YmrfaT4ArA6sitCxXeU7w-8ghRxyE/edit?usp=sharing</a:t>
            </a:r>
            <a:br>
              <a:rPr lang="en-US" sz="1000" b="1"/>
            </a:br>
            <a:endParaRPr lang="en-US" sz="1000" dirty="0"/>
          </a:p>
        </p:txBody>
      </p:sp>
    </p:spTree>
    <p:extLst>
      <p:ext uri="{BB962C8B-B14F-4D97-AF65-F5344CB8AC3E}">
        <p14:creationId xmlns:p14="http://schemas.microsoft.com/office/powerpoint/2010/main" val="337505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05ADD-97EA-EEAE-128E-179BCAE1CB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13AE04-98BA-77E2-1C5E-28F8A0CDF7D5}"/>
              </a:ext>
            </a:extLst>
          </p:cNvPr>
          <p:cNvSpPr>
            <a:spLocks noGrp="1"/>
          </p:cNvSpPr>
          <p:nvPr>
            <p:ph type="sldNum" idx="97"/>
          </p:nvPr>
        </p:nvSpPr>
        <p:spPr/>
        <p:txBody>
          <a:bodyPr/>
          <a:lstStyle/>
          <a:p>
            <a:fld id="{930176A1-BCF0-4712-97A6-6B495F55390B}" type="slidenum">
              <a:rPr lang="en-US" smtClean="0"/>
              <a:pPr/>
              <a:t>19</a:t>
            </a:fld>
            <a:endParaRPr lang="en-US" dirty="0"/>
          </a:p>
        </p:txBody>
      </p:sp>
      <p:sp>
        <p:nvSpPr>
          <p:cNvPr id="3" name="Title 2">
            <a:extLst>
              <a:ext uri="{FF2B5EF4-FFF2-40B4-BE49-F238E27FC236}">
                <a16:creationId xmlns:a16="http://schemas.microsoft.com/office/drawing/2014/main" id="{595F16BB-5939-C894-EDE3-5B6870CC7113}"/>
              </a:ext>
            </a:extLst>
          </p:cNvPr>
          <p:cNvSpPr>
            <a:spLocks noGrp="1"/>
          </p:cNvSpPr>
          <p:nvPr>
            <p:ph type="title" idx="1"/>
          </p:nvPr>
        </p:nvSpPr>
        <p:spPr/>
        <p:txBody>
          <a:bodyPr>
            <a:noAutofit/>
          </a:bodyPr>
          <a:lstStyle/>
          <a:p>
            <a:r>
              <a:rPr lang="en-US"/>
              <a:t>Giai đoạn 3: Bảo mật tài nguyên AWS bằng cách sử dụng AWS KMS</a:t>
            </a:r>
            <a:endParaRPr lang="en-US" dirty="0"/>
          </a:p>
        </p:txBody>
      </p:sp>
      <p:pic>
        <p:nvPicPr>
          <p:cNvPr id="5" name="Picture 4">
            <a:extLst>
              <a:ext uri="{FF2B5EF4-FFF2-40B4-BE49-F238E27FC236}">
                <a16:creationId xmlns:a16="http://schemas.microsoft.com/office/drawing/2014/main" id="{39274538-430D-B51C-10DF-F772AEE1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165" y="3429000"/>
            <a:ext cx="7300593" cy="2169869"/>
          </a:xfrm>
          <a:prstGeom prst="rect">
            <a:avLst/>
          </a:prstGeom>
        </p:spPr>
      </p:pic>
      <p:pic>
        <p:nvPicPr>
          <p:cNvPr id="7" name="Picture 6">
            <a:extLst>
              <a:ext uri="{FF2B5EF4-FFF2-40B4-BE49-F238E27FC236}">
                <a16:creationId xmlns:a16="http://schemas.microsoft.com/office/drawing/2014/main" id="{5BF52282-D818-047F-E6A2-B971774A2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65" y="1012670"/>
            <a:ext cx="7300593" cy="1642833"/>
          </a:xfrm>
          <a:prstGeom prst="rect">
            <a:avLst/>
          </a:prstGeom>
        </p:spPr>
      </p:pic>
      <p:sp>
        <p:nvSpPr>
          <p:cNvPr id="8" name="Title 2">
            <a:extLst>
              <a:ext uri="{FF2B5EF4-FFF2-40B4-BE49-F238E27FC236}">
                <a16:creationId xmlns:a16="http://schemas.microsoft.com/office/drawing/2014/main" id="{3AD5DA1F-90E4-BE32-1E5F-BBEE2A2E79F7}"/>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3 </a:t>
            </a:r>
            <a:r>
              <a:rPr lang="en-US" sz="1000">
                <a:hlinkClick r:id="rId4">
                  <a:extLst>
                    <a:ext uri="{A12FA001-AC4F-418D-AE19-62706E023703}">
                      <ahyp:hlinkClr xmlns:ahyp="http://schemas.microsoft.com/office/drawing/2018/hyperlinkcolor" val="tx"/>
                    </a:ext>
                  </a:extLst>
                </a:hlinkClick>
              </a:rPr>
              <a:t>https://docs.google.com/document/d/1p_sAZOczHPOw-2YmrfaT4ArA6sitCxXeU7w-8ghRxyE/edit?usp=sharing</a:t>
            </a:r>
            <a:br>
              <a:rPr lang="en-US" sz="1000" b="1"/>
            </a:br>
            <a:endParaRPr lang="en-US" sz="1000" dirty="0"/>
          </a:p>
        </p:txBody>
      </p:sp>
    </p:spTree>
    <p:extLst>
      <p:ext uri="{BB962C8B-B14F-4D97-AF65-F5344CB8AC3E}">
        <p14:creationId xmlns:p14="http://schemas.microsoft.com/office/powerpoint/2010/main" val="623259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492F-E4D1-CCA0-DAF5-2B3F336F78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BCAC8-40C4-81A8-C47D-71DD17E8945A}"/>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5977418A-2313-FF46-8E69-6D18E935AB31}"/>
              </a:ext>
            </a:extLst>
          </p:cNvPr>
          <p:cNvSpPr>
            <a:spLocks noGrp="1"/>
          </p:cNvSpPr>
          <p:nvPr>
            <p:ph type="title" idx="1"/>
          </p:nvPr>
        </p:nvSpPr>
        <p:spPr/>
        <p:txBody>
          <a:bodyPr/>
          <a:lstStyle/>
          <a:p>
            <a:r>
              <a:rPr lang="en-US"/>
              <a:t>Tổng quan dự án</a:t>
            </a:r>
            <a:endParaRPr lang="en-US" dirty="0"/>
          </a:p>
        </p:txBody>
      </p:sp>
      <p:sp>
        <p:nvSpPr>
          <p:cNvPr id="4" name="Content Placeholder 3">
            <a:extLst>
              <a:ext uri="{FF2B5EF4-FFF2-40B4-BE49-F238E27FC236}">
                <a16:creationId xmlns:a16="http://schemas.microsoft.com/office/drawing/2014/main" id="{4E26FBBB-6EF5-345C-0F0D-EC3A1EDCE5FA}"/>
              </a:ext>
            </a:extLst>
          </p:cNvPr>
          <p:cNvSpPr>
            <a:spLocks noGrp="1"/>
          </p:cNvSpPr>
          <p:nvPr>
            <p:ph idx="2"/>
          </p:nvPr>
        </p:nvSpPr>
        <p:spPr/>
        <p:txBody>
          <a:bodyPr>
            <a:normAutofit/>
          </a:bodyPr>
          <a:lstStyle/>
          <a:p>
            <a:pPr marL="0" indent="0">
              <a:buNone/>
            </a:pPr>
            <a:r>
              <a:rPr lang="en-US" sz="3300">
                <a:solidFill>
                  <a:srgbClr val="FF9900"/>
                </a:solidFill>
              </a:rPr>
              <a:t>Cung cấp về những vấn đề và cơ hội</a:t>
            </a:r>
            <a:endParaRPr lang="en-US" sz="3300" dirty="0">
              <a:solidFill>
                <a:srgbClr val="FF9900"/>
              </a:solidFill>
            </a:endParaRPr>
          </a:p>
          <a:p>
            <a:pPr marL="0" indent="0">
              <a:lnSpc>
                <a:spcPct val="150000"/>
              </a:lnSpc>
              <a:buNone/>
            </a:pPr>
            <a:r>
              <a:rPr lang="vi-VN" sz="1900"/>
              <a:t>Hiện </a:t>
            </a:r>
            <a:r>
              <a:rPr lang="vi-VN" sz="1900" dirty="0"/>
              <a:t>nay, các doanh nghiệp ngày càng phụ thuộc vào các dịch vụ đám mây để lưu trữ, truyền tải và xử </a:t>
            </a:r>
            <a:r>
              <a:rPr lang="vi-VN" sz="1900"/>
              <a:t>lý dữ </a:t>
            </a:r>
            <a:r>
              <a:rPr lang="vi-VN" sz="1900" dirty="0"/>
              <a:t>liệu quan trọng. Tuy nhiên, việc </a:t>
            </a:r>
            <a:r>
              <a:rPr lang="vi-VN" sz="1900" b="1" dirty="0"/>
              <a:t>bảo mật dữ liệu, tài nguyên mạng và giám sát truy cập</a:t>
            </a:r>
            <a:r>
              <a:rPr lang="vi-VN" sz="1900" dirty="0"/>
              <a:t> trong </a:t>
            </a:r>
            <a:r>
              <a:rPr lang="vi-VN" sz="1900"/>
              <a:t>môi trường </a:t>
            </a:r>
            <a:r>
              <a:rPr lang="vi-VN" sz="1900" dirty="0"/>
              <a:t>đám mây lại đặt ra nhiều thách thức như:</a:t>
            </a:r>
          </a:p>
          <a:p>
            <a:pPr lvl="1"/>
            <a:r>
              <a:rPr lang="vi-VN" sz="1900" dirty="0"/>
              <a:t>Dữ liệu lưu trữ trong </a:t>
            </a:r>
            <a:r>
              <a:rPr lang="vi-VN" sz="1900" b="1" dirty="0"/>
              <a:t>S3</a:t>
            </a:r>
            <a:r>
              <a:rPr lang="vi-VN" sz="1900" dirty="0"/>
              <a:t> có thể bị rò rỉ nếu không được bảo vệ đúng cách.</a:t>
            </a:r>
          </a:p>
          <a:p>
            <a:pPr lvl="1"/>
            <a:r>
              <a:rPr lang="vi-VN" sz="1900" dirty="0"/>
              <a:t>Hệ thống mạng (</a:t>
            </a:r>
            <a:r>
              <a:rPr lang="vi-VN" sz="1900" b="1" dirty="0"/>
              <a:t>VPC</a:t>
            </a:r>
            <a:r>
              <a:rPr lang="vi-VN" sz="1900" dirty="0"/>
              <a:t>) có thể bị tấn công nếu thiếu cấu hình bảo mật thích hợp.</a:t>
            </a:r>
          </a:p>
          <a:p>
            <a:pPr lvl="1"/>
            <a:r>
              <a:rPr lang="vi-VN" sz="1900" dirty="0"/>
              <a:t>Thiếu công cụ giám sát có thể dẫn đến việc bỏ sót các hoạt động bất thường hoặc trái phép.</a:t>
            </a:r>
          </a:p>
          <a:p>
            <a:pPr lvl="1"/>
            <a:r>
              <a:rPr lang="vi-VN" sz="1900" dirty="0"/>
              <a:t>Các tài nguyên tính toán (</a:t>
            </a:r>
            <a:r>
              <a:rPr lang="vi-VN" sz="1900" b="1" dirty="0"/>
              <a:t>EC2</a:t>
            </a:r>
            <a:r>
              <a:rPr lang="vi-VN" sz="1900" dirty="0"/>
              <a:t>, </a:t>
            </a:r>
            <a:r>
              <a:rPr lang="vi-VN" sz="1900" b="1" dirty="0"/>
              <a:t>S3</a:t>
            </a:r>
            <a:r>
              <a:rPr lang="vi-VN" sz="1900" dirty="0"/>
              <a:t>, </a:t>
            </a:r>
            <a:r>
              <a:rPr lang="vi-VN" sz="1900" b="1" dirty="0"/>
              <a:t>Secrets</a:t>
            </a:r>
            <a:r>
              <a:rPr lang="vi-VN" sz="1900" dirty="0"/>
              <a:t>,...) có thể chứa dữ liệu nhạy cảm nhưng lại chưa được mã hóa.</a:t>
            </a:r>
          </a:p>
          <a:p>
            <a:pPr lvl="1"/>
            <a:r>
              <a:rPr lang="vi-VN" sz="1900" dirty="0"/>
              <a:t>Không có cơ chế tuân thủ và tự động hóa kiểm tra cấu hình bảo mật.</a:t>
            </a:r>
            <a:endParaRPr lang="en-US" sz="1900" dirty="0"/>
          </a:p>
          <a:p>
            <a:pPr marL="228600" lvl="1" indent="0">
              <a:buNone/>
            </a:pPr>
            <a:r>
              <a:rPr lang="en-US" sz="1900">
                <a:sym typeface="Wingdings" panose="05000000000000000000" pitchFamily="2" charset="2"/>
              </a:rPr>
              <a:t> </a:t>
            </a:r>
            <a:r>
              <a:rPr lang="vi-VN" sz="1900" dirty="0">
                <a:sym typeface="Wingdings" panose="05000000000000000000" pitchFamily="2" charset="2"/>
              </a:rPr>
              <a:t>C</a:t>
            </a:r>
            <a:r>
              <a:rPr lang="vi-VN" sz="1900"/>
              <a:t>ần </a:t>
            </a:r>
            <a:r>
              <a:rPr lang="vi-VN" sz="1900" dirty="0"/>
              <a:t>xây dựng một hệ thống </a:t>
            </a:r>
            <a:r>
              <a:rPr lang="vi-VN" sz="1900" b="1" dirty="0"/>
              <a:t>an toàn, được giám sát đầy đủ, và tuân thủ các tiêu chuẩn bảo mật</a:t>
            </a:r>
            <a:r>
              <a:rPr lang="vi-VN" sz="1900" dirty="0"/>
              <a:t>, sử dụng các dịch vụ do AWS cung cấp.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1149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9F426-3832-27EB-D035-A63AAD887C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7F8BD-83F8-A3E9-FC6B-70BEE288A1F6}"/>
              </a:ext>
            </a:extLst>
          </p:cNvPr>
          <p:cNvSpPr>
            <a:spLocks noGrp="1"/>
          </p:cNvSpPr>
          <p:nvPr>
            <p:ph type="sldNum" idx="97"/>
          </p:nvPr>
        </p:nvSpPr>
        <p:spPr/>
        <p:txBody>
          <a:bodyPr/>
          <a:lstStyle/>
          <a:p>
            <a:fld id="{930176A1-BCF0-4712-97A6-6B495F55390B}" type="slidenum">
              <a:rPr lang="en-US" smtClean="0"/>
              <a:pPr/>
              <a:t>20</a:t>
            </a:fld>
            <a:endParaRPr lang="en-US" dirty="0"/>
          </a:p>
        </p:txBody>
      </p:sp>
      <p:sp>
        <p:nvSpPr>
          <p:cNvPr id="6" name="Title 2">
            <a:extLst>
              <a:ext uri="{FF2B5EF4-FFF2-40B4-BE49-F238E27FC236}">
                <a16:creationId xmlns:a16="http://schemas.microsoft.com/office/drawing/2014/main" id="{E1AC7927-8042-2C8F-DC47-05D875AB0E8D}"/>
              </a:ext>
            </a:extLst>
          </p:cNvPr>
          <p:cNvSpPr>
            <a:spLocks noGrp="1"/>
          </p:cNvSpPr>
          <p:nvPr>
            <p:ph type="title" idx="1"/>
          </p:nvPr>
        </p:nvSpPr>
        <p:spPr>
          <a:xfrm>
            <a:off x="243242" y="292099"/>
            <a:ext cx="4062057" cy="1866901"/>
          </a:xfrm>
        </p:spPr>
        <p:txBody>
          <a:bodyPr>
            <a:noAutofit/>
          </a:bodyPr>
          <a:lstStyle/>
          <a:p>
            <a:r>
              <a:rPr lang="en-US"/>
              <a:t>Giai đoạn 4: Giám sát và ghi nhật ký</a:t>
            </a:r>
            <a:endParaRPr lang="en-US" dirty="0"/>
          </a:p>
        </p:txBody>
      </p:sp>
      <p:pic>
        <p:nvPicPr>
          <p:cNvPr id="10" name="Picture 9">
            <a:extLst>
              <a:ext uri="{FF2B5EF4-FFF2-40B4-BE49-F238E27FC236}">
                <a16:creationId xmlns:a16="http://schemas.microsoft.com/office/drawing/2014/main" id="{E91C1534-793A-621A-8D47-0B10FF8C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726" y="1256750"/>
            <a:ext cx="7251032" cy="4344500"/>
          </a:xfrm>
          <a:prstGeom prst="rect">
            <a:avLst/>
          </a:prstGeom>
        </p:spPr>
      </p:pic>
      <p:sp>
        <p:nvSpPr>
          <p:cNvPr id="11" name="Title 2">
            <a:extLst>
              <a:ext uri="{FF2B5EF4-FFF2-40B4-BE49-F238E27FC236}">
                <a16:creationId xmlns:a16="http://schemas.microsoft.com/office/drawing/2014/main" id="{7D0C48A0-CFD8-9DA8-11C5-69A0DB8A32B9}"/>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4 </a:t>
            </a:r>
            <a:r>
              <a:rPr lang="en-US" sz="1000">
                <a:hlinkClick r:id="rId3">
                  <a:extLst>
                    <a:ext uri="{A12FA001-AC4F-418D-AE19-62706E023703}">
                      <ahyp:hlinkClr xmlns:ahyp="http://schemas.microsoft.com/office/drawing/2018/hyperlinkcolor" val="tx"/>
                    </a:ext>
                  </a:extLst>
                </a:hlinkClick>
              </a:rPr>
              <a:t>https://docs.google.com/document/d/1c0XKdjZ1o5Gio3m67fI4OXOYOS3tgsX7K_pe1h0qAsY/edit?usp=sharing</a:t>
            </a:r>
            <a:endParaRPr lang="en-US" sz="1000" dirty="0"/>
          </a:p>
        </p:txBody>
      </p:sp>
    </p:spTree>
    <p:extLst>
      <p:ext uri="{BB962C8B-B14F-4D97-AF65-F5344CB8AC3E}">
        <p14:creationId xmlns:p14="http://schemas.microsoft.com/office/powerpoint/2010/main" val="1006984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9D51-570B-1272-99F1-578C0D7397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96E8EA-7A5A-BA75-67A9-0B06104EC5EC}"/>
              </a:ext>
            </a:extLst>
          </p:cNvPr>
          <p:cNvSpPr>
            <a:spLocks noGrp="1"/>
          </p:cNvSpPr>
          <p:nvPr>
            <p:ph type="sldNum" idx="97"/>
          </p:nvPr>
        </p:nvSpPr>
        <p:spPr/>
        <p:txBody>
          <a:bodyPr/>
          <a:lstStyle/>
          <a:p>
            <a:fld id="{930176A1-BCF0-4712-97A6-6B495F55390B}" type="slidenum">
              <a:rPr lang="en-US" smtClean="0"/>
              <a:pPr/>
              <a:t>21</a:t>
            </a:fld>
            <a:endParaRPr lang="en-US" dirty="0"/>
          </a:p>
        </p:txBody>
      </p:sp>
      <p:sp>
        <p:nvSpPr>
          <p:cNvPr id="6" name="Title 2">
            <a:extLst>
              <a:ext uri="{FF2B5EF4-FFF2-40B4-BE49-F238E27FC236}">
                <a16:creationId xmlns:a16="http://schemas.microsoft.com/office/drawing/2014/main" id="{7870C7CB-7220-13D4-06E0-083FF0CAB525}"/>
              </a:ext>
            </a:extLst>
          </p:cNvPr>
          <p:cNvSpPr txBox="1">
            <a:spLocks/>
          </p:cNvSpPr>
          <p:nvPr/>
        </p:nvSpPr>
        <p:spPr>
          <a:xfrm>
            <a:off x="243242" y="292099"/>
            <a:ext cx="4062057" cy="186690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a:t>Giai đoạn 4: Giám sát và ghi nhật ký</a:t>
            </a:r>
            <a:endParaRPr lang="en-US" dirty="0"/>
          </a:p>
        </p:txBody>
      </p:sp>
      <p:pic>
        <p:nvPicPr>
          <p:cNvPr id="8" name="Picture 7">
            <a:extLst>
              <a:ext uri="{FF2B5EF4-FFF2-40B4-BE49-F238E27FC236}">
                <a16:creationId xmlns:a16="http://schemas.microsoft.com/office/drawing/2014/main" id="{B020571C-2A3E-4711-3EE6-EF46DC736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236" y="182880"/>
            <a:ext cx="6007367" cy="2498580"/>
          </a:xfrm>
          <a:prstGeom prst="rect">
            <a:avLst/>
          </a:prstGeom>
        </p:spPr>
      </p:pic>
      <p:pic>
        <p:nvPicPr>
          <p:cNvPr id="10" name="Picture 9">
            <a:extLst>
              <a:ext uri="{FF2B5EF4-FFF2-40B4-BE49-F238E27FC236}">
                <a16:creationId xmlns:a16="http://schemas.microsoft.com/office/drawing/2014/main" id="{10CF53FF-E76C-3D1D-3CD7-0543CC541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74" y="2867579"/>
            <a:ext cx="4700102" cy="3392822"/>
          </a:xfrm>
          <a:prstGeom prst="rect">
            <a:avLst/>
          </a:prstGeom>
        </p:spPr>
      </p:pic>
      <p:sp>
        <p:nvSpPr>
          <p:cNvPr id="11" name="Title 2">
            <a:extLst>
              <a:ext uri="{FF2B5EF4-FFF2-40B4-BE49-F238E27FC236}">
                <a16:creationId xmlns:a16="http://schemas.microsoft.com/office/drawing/2014/main" id="{C951D8CF-209D-E720-273A-D66C0317D1B0}"/>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4 </a:t>
            </a:r>
            <a:r>
              <a:rPr lang="en-US" sz="1000">
                <a:hlinkClick r:id="rId4">
                  <a:extLst>
                    <a:ext uri="{A12FA001-AC4F-418D-AE19-62706E023703}">
                      <ahyp:hlinkClr xmlns:ahyp="http://schemas.microsoft.com/office/drawing/2018/hyperlinkcolor" val="tx"/>
                    </a:ext>
                  </a:extLst>
                </a:hlinkClick>
              </a:rPr>
              <a:t>https://docs.google.com/document/d/1c0XKdjZ1o5Gio3m67fI4OXOYOS3tgsX7K_pe1h0qAsY/edit?usp=sharing</a:t>
            </a:r>
            <a:br>
              <a:rPr lang="en-US" sz="1000" b="1"/>
            </a:br>
            <a:endParaRPr lang="en-US" sz="1000" dirty="0"/>
          </a:p>
        </p:txBody>
      </p:sp>
    </p:spTree>
    <p:extLst>
      <p:ext uri="{BB962C8B-B14F-4D97-AF65-F5344CB8AC3E}">
        <p14:creationId xmlns:p14="http://schemas.microsoft.com/office/powerpoint/2010/main" val="2041226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33EC2-708B-ACC1-36E4-3643DA2774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4669B8-83E5-D56C-9231-54B8E09D6F3A}"/>
              </a:ext>
            </a:extLst>
          </p:cNvPr>
          <p:cNvSpPr>
            <a:spLocks noGrp="1"/>
          </p:cNvSpPr>
          <p:nvPr>
            <p:ph type="sldNum" idx="97"/>
          </p:nvPr>
        </p:nvSpPr>
        <p:spPr/>
        <p:txBody>
          <a:bodyPr/>
          <a:lstStyle/>
          <a:p>
            <a:fld id="{930176A1-BCF0-4712-97A6-6B495F55390B}" type="slidenum">
              <a:rPr lang="en-US" smtClean="0"/>
              <a:pPr/>
              <a:t>22</a:t>
            </a:fld>
            <a:endParaRPr lang="en-US" dirty="0"/>
          </a:p>
        </p:txBody>
      </p:sp>
      <p:sp>
        <p:nvSpPr>
          <p:cNvPr id="4" name="Title 2">
            <a:extLst>
              <a:ext uri="{FF2B5EF4-FFF2-40B4-BE49-F238E27FC236}">
                <a16:creationId xmlns:a16="http://schemas.microsoft.com/office/drawing/2014/main" id="{2C983979-4100-E1BE-4395-36CC15BA521D}"/>
              </a:ext>
            </a:extLst>
          </p:cNvPr>
          <p:cNvSpPr txBox="1">
            <a:spLocks/>
          </p:cNvSpPr>
          <p:nvPr/>
        </p:nvSpPr>
        <p:spPr>
          <a:xfrm>
            <a:off x="243242" y="292099"/>
            <a:ext cx="4062057" cy="186690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a:t>Giai đoạn 4: Giám sát và ghi nhật ký</a:t>
            </a:r>
            <a:endParaRPr lang="en-US" dirty="0"/>
          </a:p>
        </p:txBody>
      </p:sp>
      <p:pic>
        <p:nvPicPr>
          <p:cNvPr id="8" name="Picture 7">
            <a:extLst>
              <a:ext uri="{FF2B5EF4-FFF2-40B4-BE49-F238E27FC236}">
                <a16:creationId xmlns:a16="http://schemas.microsoft.com/office/drawing/2014/main" id="{58D6F1EE-D726-2FD1-CE02-75BEADFDE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644" y="2159000"/>
            <a:ext cx="7354114" cy="3131164"/>
          </a:xfrm>
          <a:prstGeom prst="rect">
            <a:avLst/>
          </a:prstGeom>
        </p:spPr>
      </p:pic>
      <p:sp>
        <p:nvSpPr>
          <p:cNvPr id="9" name="Title 2">
            <a:extLst>
              <a:ext uri="{FF2B5EF4-FFF2-40B4-BE49-F238E27FC236}">
                <a16:creationId xmlns:a16="http://schemas.microsoft.com/office/drawing/2014/main" id="{CE400030-8626-A98F-7862-C707F4617F8C}"/>
              </a:ext>
            </a:extLst>
          </p:cNvPr>
          <p:cNvSpPr txBox="1">
            <a:spLocks/>
          </p:cNvSpPr>
          <p:nvPr/>
        </p:nvSpPr>
        <p:spPr>
          <a:xfrm>
            <a:off x="0" y="5924549"/>
            <a:ext cx="4419600" cy="186690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600" kern="1200">
                <a:solidFill>
                  <a:schemeClr val="bg1"/>
                </a:solidFill>
                <a:latin typeface="Amazon Ember Display Heavy"/>
              </a:defRPr>
            </a:lvl1pPr>
          </a:lstStyle>
          <a:p>
            <a:r>
              <a:rPr lang="en-US" sz="1000"/>
              <a:t>Tài liệu hướng dẫn chi tiết phase 4 </a:t>
            </a:r>
            <a:r>
              <a:rPr lang="en-US" sz="1000">
                <a:hlinkClick r:id="rId3">
                  <a:extLst>
                    <a:ext uri="{A12FA001-AC4F-418D-AE19-62706E023703}">
                      <ahyp:hlinkClr xmlns:ahyp="http://schemas.microsoft.com/office/drawing/2018/hyperlinkcolor" val="tx"/>
                    </a:ext>
                  </a:extLst>
                </a:hlinkClick>
              </a:rPr>
              <a:t>https://docs.google.com/document/d/1c0XKdjZ1o5Gio3m67fI4OXOYOS3tgsX7K_pe1h0qAsY/edit?usp=sharing</a:t>
            </a:r>
            <a:br>
              <a:rPr lang="en-US" sz="1000" b="1">
                <a:hlinkClick r:id="rId3">
                  <a:extLst>
                    <a:ext uri="{A12FA001-AC4F-418D-AE19-62706E023703}">
                      <ahyp:hlinkClr xmlns:ahyp="http://schemas.microsoft.com/office/drawing/2018/hyperlinkcolor" val="tx"/>
                    </a:ext>
                  </a:extLst>
                </a:hlinkClick>
              </a:rPr>
            </a:br>
            <a:endParaRPr lang="en-US" sz="1000" dirty="0"/>
          </a:p>
        </p:txBody>
      </p:sp>
    </p:spTree>
    <p:extLst>
      <p:ext uri="{BB962C8B-B14F-4D97-AF65-F5344CB8AC3E}">
        <p14:creationId xmlns:p14="http://schemas.microsoft.com/office/powerpoint/2010/main" val="4118926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Bài học kinh nghiệm</a:t>
            </a:r>
            <a:endParaRPr lang="en-US" dirty="0"/>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lstStyle/>
          <a:p>
            <a:pPr marL="0" indent="0">
              <a:buNone/>
            </a:pPr>
            <a:r>
              <a:rPr lang="en-US">
                <a:solidFill>
                  <a:srgbClr val="FF0000"/>
                </a:solidFill>
              </a:rPr>
              <a:t>- Bất kì thử thách nào đã vượt qua</a:t>
            </a:r>
          </a:p>
          <a:p>
            <a:pPr lvl="1"/>
            <a:r>
              <a:rPr lang="vi-VN" b="1"/>
              <a:t>Không truy cập được EC2 qua SSH</a:t>
            </a:r>
            <a:r>
              <a:rPr lang="vi-VN"/>
              <a:t> do chưa cấu hình đúng Security Group và chưa chọn đúng subnet.</a:t>
            </a:r>
            <a:endParaRPr lang="en-US"/>
          </a:p>
          <a:p>
            <a:pPr lvl="1"/>
            <a:r>
              <a:rPr lang="vi-VN" b="1"/>
              <a:t>Bucket </a:t>
            </a:r>
            <a:r>
              <a:rPr lang="vi-VN" b="1" dirty="0"/>
              <a:t>policy bị từ chối truy cập (AccessDenied)</a:t>
            </a:r>
            <a:r>
              <a:rPr lang="vi-VN" dirty="0"/>
              <a:t> do viết sai điều kiện hoặc chưa gán đúng ARN.</a:t>
            </a:r>
            <a:endParaRPr lang="en-US" dirty="0"/>
          </a:p>
          <a:p>
            <a:pPr lvl="1"/>
            <a:r>
              <a:rPr lang="vi-VN" b="1" dirty="0"/>
              <a:t>Không thấy log trong CloudWatch</a:t>
            </a:r>
            <a:r>
              <a:rPr lang="vi-VN" dirty="0"/>
              <a:t> vì chưa bật đúng Flow Logs hoặc chưa gán đúng IAM Role cho VPC.</a:t>
            </a:r>
            <a:endParaRPr lang="en-US" dirty="0"/>
          </a:p>
        </p:txBody>
      </p:sp>
    </p:spTree>
    <p:extLst>
      <p:ext uri="{BB962C8B-B14F-4D97-AF65-F5344CB8AC3E}">
        <p14:creationId xmlns:p14="http://schemas.microsoft.com/office/powerpoint/2010/main" val="158084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E90E3-C116-75B0-A695-CECD2944AC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42371-AF12-ED03-4F2D-2E29C49702B9}"/>
              </a:ext>
            </a:extLst>
          </p:cNvPr>
          <p:cNvSpPr>
            <a:spLocks noGrp="1"/>
          </p:cNvSpPr>
          <p:nvPr>
            <p:ph type="sldNum" idx="97"/>
          </p:nvPr>
        </p:nvSpPr>
        <p:spPr/>
        <p:txBody>
          <a:bodyPr/>
          <a:lstStyle/>
          <a:p>
            <a:fld id="{4037B1B0-0345-4E15-985A-6BECCDBE474F}" type="slidenum">
              <a:rPr lang="en-US" smtClean="0"/>
              <a:pPr/>
              <a:t>24</a:t>
            </a:fld>
            <a:endParaRPr lang="en-US" dirty="0"/>
          </a:p>
        </p:txBody>
      </p:sp>
      <p:sp>
        <p:nvSpPr>
          <p:cNvPr id="3" name="Title 2">
            <a:extLst>
              <a:ext uri="{FF2B5EF4-FFF2-40B4-BE49-F238E27FC236}">
                <a16:creationId xmlns:a16="http://schemas.microsoft.com/office/drawing/2014/main" id="{680EDDB7-0B56-AFF7-DCCB-1E5C827E2960}"/>
              </a:ext>
            </a:extLst>
          </p:cNvPr>
          <p:cNvSpPr>
            <a:spLocks noGrp="1"/>
          </p:cNvSpPr>
          <p:nvPr>
            <p:ph type="title" idx="1"/>
          </p:nvPr>
        </p:nvSpPr>
        <p:spPr/>
        <p:txBody>
          <a:bodyPr/>
          <a:lstStyle/>
          <a:p>
            <a:r>
              <a:rPr lang="en-US"/>
              <a:t>Bài học kinh nghiệm</a:t>
            </a:r>
            <a:endParaRPr lang="en-US" dirty="0"/>
          </a:p>
        </p:txBody>
      </p:sp>
      <p:sp>
        <p:nvSpPr>
          <p:cNvPr id="6" name="Content Placeholder 5">
            <a:extLst>
              <a:ext uri="{FF2B5EF4-FFF2-40B4-BE49-F238E27FC236}">
                <a16:creationId xmlns:a16="http://schemas.microsoft.com/office/drawing/2014/main" id="{4D038E34-545A-B753-B118-D7A31AE42F02}"/>
              </a:ext>
            </a:extLst>
          </p:cNvPr>
          <p:cNvSpPr>
            <a:spLocks noGrp="1"/>
          </p:cNvSpPr>
          <p:nvPr>
            <p:ph idx="2"/>
          </p:nvPr>
        </p:nvSpPr>
        <p:spPr/>
        <p:txBody>
          <a:bodyPr/>
          <a:lstStyle/>
          <a:p>
            <a:pPr>
              <a:buFont typeface="Arial" panose="020B0604020202020204" pitchFamily="34" charset="0"/>
              <a:buChar char="•"/>
            </a:pPr>
            <a:r>
              <a:rPr lang="en-US">
                <a:solidFill>
                  <a:srgbClr val="FF0000"/>
                </a:solidFill>
              </a:rPr>
              <a:t>Liệt kê các nguồn tài nguyên mà bạn thấy hữu ích</a:t>
            </a:r>
            <a:endParaRPr lang="en-US" dirty="0">
              <a:solidFill>
                <a:srgbClr val="FF0000"/>
              </a:solidFill>
            </a:endParaRPr>
          </a:p>
          <a:p>
            <a:pPr lvl="1">
              <a:buFont typeface="Arial" panose="020B0604020202020204" pitchFamily="34" charset="0"/>
              <a:buChar char="•"/>
            </a:pPr>
            <a:r>
              <a:rPr lang="en-US" b="1" dirty="0"/>
              <a:t>AWS Documentation</a:t>
            </a:r>
            <a:r>
              <a:rPr lang="en-US" dirty="0"/>
              <a:t> </a:t>
            </a:r>
            <a:r>
              <a:rPr lang="en-US" dirty="0" err="1"/>
              <a:t>chính</a:t>
            </a:r>
            <a:r>
              <a:rPr lang="en-US" dirty="0"/>
              <a:t> </a:t>
            </a:r>
            <a:r>
              <a:rPr lang="en-US" dirty="0" err="1"/>
              <a:t>thức</a:t>
            </a:r>
            <a:r>
              <a:rPr lang="en-US" dirty="0"/>
              <a:t> </a:t>
            </a:r>
            <a:r>
              <a:rPr lang="en-US" dirty="0" err="1"/>
              <a:t>cho</a:t>
            </a:r>
            <a:r>
              <a:rPr lang="en-US" dirty="0"/>
              <a:t> S3, IAM, KMS, VPC, Network Firewall.</a:t>
            </a:r>
          </a:p>
          <a:p>
            <a:pPr lvl="1">
              <a:buFont typeface="Arial" panose="020B0604020202020204" pitchFamily="34" charset="0"/>
              <a:buChar char="•"/>
            </a:pPr>
            <a:r>
              <a:rPr lang="en-US" b="1" dirty="0"/>
              <a:t>Slide </a:t>
            </a:r>
            <a:r>
              <a:rPr lang="en-US" b="1" dirty="0" err="1"/>
              <a:t>bài</a:t>
            </a:r>
            <a:r>
              <a:rPr lang="en-US" b="1" dirty="0"/>
              <a:t> </a:t>
            </a:r>
            <a:r>
              <a:rPr lang="en-US" b="1" dirty="0" err="1"/>
              <a:t>giảng</a:t>
            </a:r>
            <a:r>
              <a:rPr lang="en-US" b="1" dirty="0"/>
              <a:t> </a:t>
            </a:r>
            <a:r>
              <a:rPr lang="en-US" b="1" dirty="0" err="1"/>
              <a:t>của</a:t>
            </a:r>
            <a:r>
              <a:rPr lang="en-US" b="1" dirty="0"/>
              <a:t> </a:t>
            </a:r>
            <a:r>
              <a:rPr lang="en-US" b="1" dirty="0" err="1"/>
              <a:t>khóa</a:t>
            </a:r>
            <a:r>
              <a:rPr lang="en-US" b="1" dirty="0"/>
              <a:t> AWS Academy Cloud Architecting</a:t>
            </a:r>
            <a:r>
              <a:rPr lang="en-US" dirty="0"/>
              <a:t>.</a:t>
            </a:r>
          </a:p>
          <a:p>
            <a:pPr lvl="1">
              <a:buFont typeface="Arial" panose="020B0604020202020204" pitchFamily="34" charset="0"/>
              <a:buChar char="•"/>
            </a:pPr>
            <a:r>
              <a:rPr lang="en-US" b="1" dirty="0"/>
              <a:t>Lab guide chi </a:t>
            </a:r>
            <a:r>
              <a:rPr lang="en-US" b="1" dirty="0" err="1"/>
              <a:t>tiết</a:t>
            </a:r>
            <a:r>
              <a:rPr lang="en-US" b="1" dirty="0"/>
              <a:t> </a:t>
            </a:r>
            <a:r>
              <a:rPr lang="en-US" b="1" dirty="0" err="1"/>
              <a:t>đi</a:t>
            </a:r>
            <a:r>
              <a:rPr lang="en-US" b="1" dirty="0"/>
              <a:t> </a:t>
            </a:r>
            <a:r>
              <a:rPr lang="en-US" b="1" dirty="0" err="1"/>
              <a:t>kèm</a:t>
            </a:r>
            <a:r>
              <a:rPr lang="en-US" dirty="0"/>
              <a:t> </a:t>
            </a:r>
            <a:r>
              <a:rPr lang="en-US" dirty="0" err="1"/>
              <a:t>của</a:t>
            </a:r>
            <a:r>
              <a:rPr lang="en-US" dirty="0"/>
              <a:t> AWS Academy.</a:t>
            </a:r>
          </a:p>
        </p:txBody>
      </p:sp>
    </p:spTree>
    <p:extLst>
      <p:ext uri="{BB962C8B-B14F-4D97-AF65-F5344CB8AC3E}">
        <p14:creationId xmlns:p14="http://schemas.microsoft.com/office/powerpoint/2010/main" val="514669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12BC7-7259-6F74-1319-D5F74F878A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3C0BA-2AA2-0461-D0AC-77EB820C3720}"/>
              </a:ext>
            </a:extLst>
          </p:cNvPr>
          <p:cNvSpPr>
            <a:spLocks noGrp="1"/>
          </p:cNvSpPr>
          <p:nvPr>
            <p:ph type="sldNum" idx="97"/>
          </p:nvPr>
        </p:nvSpPr>
        <p:spPr/>
        <p:txBody>
          <a:bodyPr/>
          <a:lstStyle/>
          <a:p>
            <a:fld id="{4037B1B0-0345-4E15-985A-6BECCDBE474F}" type="slidenum">
              <a:rPr lang="en-US" smtClean="0"/>
              <a:pPr/>
              <a:t>25</a:t>
            </a:fld>
            <a:endParaRPr lang="en-US" dirty="0"/>
          </a:p>
        </p:txBody>
      </p:sp>
      <p:sp>
        <p:nvSpPr>
          <p:cNvPr id="3" name="Title 2">
            <a:extLst>
              <a:ext uri="{FF2B5EF4-FFF2-40B4-BE49-F238E27FC236}">
                <a16:creationId xmlns:a16="http://schemas.microsoft.com/office/drawing/2014/main" id="{7C78D302-5463-50E7-9A58-2CCCFE97FB3C}"/>
              </a:ext>
            </a:extLst>
          </p:cNvPr>
          <p:cNvSpPr>
            <a:spLocks noGrp="1"/>
          </p:cNvSpPr>
          <p:nvPr>
            <p:ph type="title" idx="1"/>
          </p:nvPr>
        </p:nvSpPr>
        <p:spPr/>
        <p:txBody>
          <a:bodyPr/>
          <a:lstStyle/>
          <a:p>
            <a:r>
              <a:rPr lang="en-US"/>
              <a:t>Bài học kinh nghiệm</a:t>
            </a:r>
            <a:endParaRPr lang="en-US" dirty="0"/>
          </a:p>
        </p:txBody>
      </p:sp>
      <p:sp>
        <p:nvSpPr>
          <p:cNvPr id="6" name="Content Placeholder 5">
            <a:extLst>
              <a:ext uri="{FF2B5EF4-FFF2-40B4-BE49-F238E27FC236}">
                <a16:creationId xmlns:a16="http://schemas.microsoft.com/office/drawing/2014/main" id="{936B8E45-E058-2019-7BC4-94F3B2DE653E}"/>
              </a:ext>
            </a:extLst>
          </p:cNvPr>
          <p:cNvSpPr>
            <a:spLocks noGrp="1"/>
          </p:cNvSpPr>
          <p:nvPr>
            <p:ph idx="2"/>
          </p:nvPr>
        </p:nvSpPr>
        <p:spPr/>
        <p:txBody>
          <a:bodyPr/>
          <a:lstStyle/>
          <a:p>
            <a:pPr marL="0" indent="0">
              <a:buNone/>
            </a:pPr>
            <a:r>
              <a:rPr lang="en-US">
                <a:solidFill>
                  <a:srgbClr val="FF0000"/>
                </a:solidFill>
              </a:rPr>
              <a:t>Mô tả kĩ năng mới mà đã sử dụng</a:t>
            </a:r>
            <a:endParaRPr lang="en-US" dirty="0">
              <a:solidFill>
                <a:srgbClr val="FF0000"/>
              </a:solidFill>
            </a:endParaRPr>
          </a:p>
          <a:p>
            <a:pPr lvl="1">
              <a:buFont typeface="Arial" panose="020B0604020202020204" pitchFamily="34" charset="0"/>
              <a:buChar char="•"/>
            </a:pPr>
            <a:r>
              <a:rPr lang="en-US" dirty="0" err="1"/>
              <a:t>Cấu</a:t>
            </a:r>
            <a:r>
              <a:rPr lang="en-US" dirty="0"/>
              <a:t> </a:t>
            </a:r>
            <a:r>
              <a:rPr lang="en-US" dirty="0" err="1"/>
              <a:t>hình</a:t>
            </a:r>
            <a:r>
              <a:rPr lang="en-US" dirty="0"/>
              <a:t> </a:t>
            </a:r>
            <a:r>
              <a:rPr lang="en-US" dirty="0" err="1"/>
              <a:t>và</a:t>
            </a:r>
            <a:r>
              <a:rPr lang="en-US" dirty="0"/>
              <a:t> </a:t>
            </a:r>
            <a:r>
              <a:rPr lang="en-US" dirty="0" err="1"/>
              <a:t>kiểm</a:t>
            </a:r>
            <a:r>
              <a:rPr lang="en-US" dirty="0"/>
              <a:t> </a:t>
            </a:r>
            <a:r>
              <a:rPr lang="en-US" dirty="0" err="1"/>
              <a:t>tra</a:t>
            </a:r>
            <a:r>
              <a:rPr lang="en-US" dirty="0"/>
              <a:t> </a:t>
            </a:r>
            <a:r>
              <a:rPr lang="en-US" dirty="0" err="1"/>
              <a:t>chính</a:t>
            </a:r>
            <a:r>
              <a:rPr lang="en-US" dirty="0"/>
              <a:t> </a:t>
            </a:r>
            <a:r>
              <a:rPr lang="en-US" dirty="0" err="1"/>
              <a:t>sách</a:t>
            </a:r>
            <a:r>
              <a:rPr lang="en-US" dirty="0"/>
              <a:t> IAM, S3 Bucket Policy.</a:t>
            </a:r>
          </a:p>
          <a:p>
            <a:pPr lvl="1">
              <a:buFont typeface="Arial" panose="020B0604020202020204" pitchFamily="34" charset="0"/>
              <a:buChar char="•"/>
            </a:pPr>
            <a:r>
              <a:rPr lang="en-US" dirty="0" err="1"/>
              <a:t>Thiết</a:t>
            </a:r>
            <a:r>
              <a:rPr lang="en-US" dirty="0"/>
              <a:t> </a:t>
            </a:r>
            <a:r>
              <a:rPr lang="en-US" dirty="0" err="1"/>
              <a:t>lập</a:t>
            </a:r>
            <a:r>
              <a:rPr lang="en-US" dirty="0"/>
              <a:t> Network Firewall, Flow Logs </a:t>
            </a:r>
            <a:r>
              <a:rPr lang="en-US" dirty="0" err="1"/>
              <a:t>và</a:t>
            </a:r>
            <a:r>
              <a:rPr lang="en-US" dirty="0"/>
              <a:t> </a:t>
            </a:r>
            <a:r>
              <a:rPr lang="en-US" dirty="0" err="1"/>
              <a:t>phân</a:t>
            </a:r>
            <a:r>
              <a:rPr lang="en-US" dirty="0"/>
              <a:t> </a:t>
            </a:r>
            <a:r>
              <a:rPr lang="en-US" dirty="0" err="1"/>
              <a:t>tích</a:t>
            </a:r>
            <a:r>
              <a:rPr lang="en-US" dirty="0"/>
              <a:t> log </a:t>
            </a:r>
            <a:r>
              <a:rPr lang="en-US" dirty="0" err="1"/>
              <a:t>trên</a:t>
            </a:r>
            <a:r>
              <a:rPr lang="en-US" dirty="0"/>
              <a:t> CloudWatch.</a:t>
            </a:r>
          </a:p>
          <a:p>
            <a:pPr lvl="1">
              <a:buFont typeface="Arial" panose="020B0604020202020204" pitchFamily="34" charset="0"/>
              <a:buChar char="•"/>
            </a:pPr>
            <a:r>
              <a:rPr lang="en-US" dirty="0" err="1"/>
              <a:t>Mã</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trong</a:t>
            </a:r>
            <a:r>
              <a:rPr lang="en-US" dirty="0"/>
              <a:t> S3, ổ </a:t>
            </a:r>
            <a:r>
              <a:rPr lang="en-US" dirty="0" err="1"/>
              <a:t>đĩa</a:t>
            </a:r>
            <a:r>
              <a:rPr lang="en-US" dirty="0"/>
              <a:t> EC2 </a:t>
            </a:r>
            <a:r>
              <a:rPr lang="en-US" dirty="0" err="1"/>
              <a:t>và</a:t>
            </a:r>
            <a:r>
              <a:rPr lang="en-US" dirty="0"/>
              <a:t> Secrets </a:t>
            </a:r>
            <a:r>
              <a:rPr lang="en-US" dirty="0" err="1"/>
              <a:t>bằng</a:t>
            </a:r>
            <a:r>
              <a:rPr lang="en-US" dirty="0"/>
              <a:t> AWS KMS.</a:t>
            </a:r>
          </a:p>
          <a:p>
            <a:pPr lvl="1">
              <a:buFont typeface="Arial" panose="020B0604020202020204" pitchFamily="34" charset="0"/>
              <a:buChar char="•"/>
            </a:pPr>
            <a:r>
              <a:rPr lang="en-US" dirty="0" err="1"/>
              <a:t>Sử</a:t>
            </a:r>
            <a:r>
              <a:rPr lang="en-US" dirty="0"/>
              <a:t> </a:t>
            </a:r>
            <a:r>
              <a:rPr lang="en-US" dirty="0" err="1"/>
              <a:t>dụng</a:t>
            </a:r>
            <a:r>
              <a:rPr lang="en-US" dirty="0"/>
              <a:t> Athena </a:t>
            </a:r>
            <a:r>
              <a:rPr lang="en-US" dirty="0" err="1"/>
              <a:t>để</a:t>
            </a:r>
            <a:r>
              <a:rPr lang="en-US" dirty="0"/>
              <a:t> </a:t>
            </a:r>
            <a:r>
              <a:rPr lang="en-US" dirty="0" err="1"/>
              <a:t>truy</a:t>
            </a:r>
            <a:r>
              <a:rPr lang="en-US" dirty="0"/>
              <a:t> </a:t>
            </a:r>
            <a:r>
              <a:rPr lang="en-US" dirty="0" err="1"/>
              <a:t>vấn</a:t>
            </a:r>
            <a:r>
              <a:rPr lang="en-US" dirty="0"/>
              <a:t> log </a:t>
            </a:r>
            <a:r>
              <a:rPr lang="en-US" dirty="0" err="1"/>
              <a:t>từ</a:t>
            </a:r>
            <a:r>
              <a:rPr lang="en-US" dirty="0"/>
              <a:t> Amazon S3.</a:t>
            </a:r>
          </a:p>
          <a:p>
            <a:pPr lvl="1">
              <a:buFont typeface="Arial" panose="020B0604020202020204" pitchFamily="34" charset="0"/>
              <a:buChar char="•"/>
            </a:pPr>
            <a:r>
              <a:rPr lang="en-US" dirty="0" err="1"/>
              <a:t>Giám</a:t>
            </a:r>
            <a:r>
              <a:rPr lang="en-US" dirty="0"/>
              <a:t> </a:t>
            </a:r>
            <a:r>
              <a:rPr lang="en-US" dirty="0" err="1"/>
              <a:t>sát</a:t>
            </a:r>
            <a:r>
              <a:rPr lang="en-US" dirty="0"/>
              <a:t> </a:t>
            </a:r>
            <a:r>
              <a:rPr lang="en-US" dirty="0" err="1"/>
              <a:t>bảo</a:t>
            </a:r>
            <a:r>
              <a:rPr lang="en-US" dirty="0"/>
              <a:t> </a:t>
            </a:r>
            <a:r>
              <a:rPr lang="en-US" dirty="0" err="1"/>
              <a:t>mật</a:t>
            </a:r>
            <a:r>
              <a:rPr lang="en-US" dirty="0"/>
              <a:t> </a:t>
            </a:r>
            <a:r>
              <a:rPr lang="en-US" dirty="0" err="1"/>
              <a:t>bằng</a:t>
            </a:r>
            <a:r>
              <a:rPr lang="en-US" dirty="0"/>
              <a:t> CloudTrail, CloudWatch </a:t>
            </a:r>
            <a:r>
              <a:rPr lang="en-US" dirty="0" err="1"/>
              <a:t>và</a:t>
            </a:r>
            <a:r>
              <a:rPr lang="en-US" dirty="0"/>
              <a:t> AWS Config.</a:t>
            </a:r>
          </a:p>
        </p:txBody>
      </p:sp>
    </p:spTree>
    <p:extLst>
      <p:ext uri="{BB962C8B-B14F-4D97-AF65-F5344CB8AC3E}">
        <p14:creationId xmlns:p14="http://schemas.microsoft.com/office/powerpoint/2010/main" val="357010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816E9-2C70-519B-02E5-E5CFFFB93A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B1516-80A0-925D-3223-15AC36F3ED93}"/>
              </a:ext>
            </a:extLst>
          </p:cNvPr>
          <p:cNvSpPr>
            <a:spLocks noGrp="1"/>
          </p:cNvSpPr>
          <p:nvPr>
            <p:ph type="sldNum" idx="97"/>
          </p:nvPr>
        </p:nvSpPr>
        <p:spPr/>
        <p:txBody>
          <a:bodyPr/>
          <a:lstStyle/>
          <a:p>
            <a:fld id="{4037B1B0-0345-4E15-985A-6BECCDBE474F}" type="slidenum">
              <a:rPr lang="en-US" smtClean="0"/>
              <a:pPr/>
              <a:t>26</a:t>
            </a:fld>
            <a:endParaRPr lang="en-US" dirty="0"/>
          </a:p>
        </p:txBody>
      </p:sp>
      <p:sp>
        <p:nvSpPr>
          <p:cNvPr id="3" name="Title 2">
            <a:extLst>
              <a:ext uri="{FF2B5EF4-FFF2-40B4-BE49-F238E27FC236}">
                <a16:creationId xmlns:a16="http://schemas.microsoft.com/office/drawing/2014/main" id="{79D9E8DD-3D10-093D-AABE-3E0296B3E168}"/>
              </a:ext>
            </a:extLst>
          </p:cNvPr>
          <p:cNvSpPr>
            <a:spLocks noGrp="1"/>
          </p:cNvSpPr>
          <p:nvPr>
            <p:ph type="title" idx="1"/>
          </p:nvPr>
        </p:nvSpPr>
        <p:spPr/>
        <p:txBody>
          <a:bodyPr/>
          <a:lstStyle/>
          <a:p>
            <a:r>
              <a:rPr lang="en-US"/>
              <a:t>Bài học kinh nghiệm</a:t>
            </a:r>
            <a:endParaRPr lang="en-US" dirty="0"/>
          </a:p>
        </p:txBody>
      </p:sp>
      <p:sp>
        <p:nvSpPr>
          <p:cNvPr id="6" name="Content Placeholder 5">
            <a:extLst>
              <a:ext uri="{FF2B5EF4-FFF2-40B4-BE49-F238E27FC236}">
                <a16:creationId xmlns:a16="http://schemas.microsoft.com/office/drawing/2014/main" id="{E37C6305-76D0-FD05-3314-BCBF9F278CFB}"/>
              </a:ext>
            </a:extLst>
          </p:cNvPr>
          <p:cNvSpPr>
            <a:spLocks noGrp="1"/>
          </p:cNvSpPr>
          <p:nvPr>
            <p:ph idx="2"/>
          </p:nvPr>
        </p:nvSpPr>
        <p:spPr/>
        <p:txBody>
          <a:bodyPr/>
          <a:lstStyle/>
          <a:p>
            <a:pPr marL="0" indent="0">
              <a:buNone/>
            </a:pPr>
            <a:r>
              <a:rPr lang="en-US">
                <a:solidFill>
                  <a:srgbClr val="FF0000"/>
                </a:solidFill>
              </a:rPr>
              <a:t>Các bước tiếp theo</a:t>
            </a:r>
            <a:endParaRPr lang="en-US" dirty="0">
              <a:solidFill>
                <a:srgbClr val="FF0000"/>
              </a:solidFill>
            </a:endParaRPr>
          </a:p>
          <a:p>
            <a:pPr lvl="1">
              <a:buFont typeface="Arial" panose="020B0604020202020204" pitchFamily="34" charset="0"/>
              <a:buChar char="•"/>
            </a:pPr>
            <a:r>
              <a:rPr lang="vi-VN" b="1" dirty="0"/>
              <a:t>Thực hành thêm với AWS Config Rules tùy chỉnh</a:t>
            </a:r>
            <a:r>
              <a:rPr lang="vi-VN" dirty="0"/>
              <a:t> để kiểm tra tuân thủ sâu hơn.</a:t>
            </a:r>
            <a:endParaRPr lang="en-US" dirty="0"/>
          </a:p>
          <a:p>
            <a:pPr lvl="1">
              <a:buFont typeface="Arial" panose="020B0604020202020204" pitchFamily="34" charset="0"/>
              <a:buChar char="•"/>
            </a:pPr>
            <a:r>
              <a:rPr lang="en-US" b="1" dirty="0" err="1"/>
              <a:t>Xây</a:t>
            </a:r>
            <a:r>
              <a:rPr lang="en-US" b="1" dirty="0"/>
              <a:t> </a:t>
            </a:r>
            <a:r>
              <a:rPr lang="en-US" b="1" dirty="0" err="1"/>
              <a:t>dựng</a:t>
            </a:r>
            <a:r>
              <a:rPr lang="en-US" b="1" dirty="0"/>
              <a:t> </a:t>
            </a:r>
            <a:r>
              <a:rPr lang="en-US" b="1" dirty="0" err="1"/>
              <a:t>hệ</a:t>
            </a:r>
            <a:r>
              <a:rPr lang="en-US" b="1" dirty="0"/>
              <a:t> </a:t>
            </a:r>
            <a:r>
              <a:rPr lang="en-US" b="1" dirty="0" err="1"/>
              <a:t>thống</a:t>
            </a:r>
            <a:r>
              <a:rPr lang="en-US" b="1" dirty="0"/>
              <a:t> alert </a:t>
            </a:r>
            <a:r>
              <a:rPr lang="en-US" b="1" dirty="0" err="1"/>
              <a:t>nâng</a:t>
            </a:r>
            <a:r>
              <a:rPr lang="en-US" b="1" dirty="0"/>
              <a:t> </a:t>
            </a:r>
            <a:r>
              <a:rPr lang="en-US" b="1" dirty="0" err="1"/>
              <a:t>cao</a:t>
            </a:r>
            <a:r>
              <a:rPr lang="en-US" b="1" dirty="0"/>
              <a:t> </a:t>
            </a:r>
            <a:r>
              <a:rPr lang="en-US" b="1" dirty="0" err="1"/>
              <a:t>với</a:t>
            </a:r>
            <a:r>
              <a:rPr lang="en-US" b="1" dirty="0"/>
              <a:t> CloudWatch</a:t>
            </a:r>
            <a:r>
              <a:rPr lang="en-US" dirty="0"/>
              <a:t> </a:t>
            </a:r>
            <a:r>
              <a:rPr lang="en-US" dirty="0" err="1"/>
              <a:t>gửi</a:t>
            </a:r>
            <a:r>
              <a:rPr lang="en-US" dirty="0"/>
              <a:t> email </a:t>
            </a:r>
            <a:r>
              <a:rPr lang="en-US" dirty="0" err="1"/>
              <a:t>hoặc</a:t>
            </a:r>
            <a:r>
              <a:rPr lang="en-US" dirty="0"/>
              <a:t> </a:t>
            </a:r>
            <a:r>
              <a:rPr lang="en-US" dirty="0" err="1"/>
              <a:t>thông</a:t>
            </a:r>
            <a:r>
              <a:rPr lang="en-US" dirty="0"/>
              <a:t> </a:t>
            </a:r>
            <a:r>
              <a:rPr lang="en-US" dirty="0" err="1"/>
              <a:t>báo</a:t>
            </a:r>
            <a:r>
              <a:rPr lang="en-US" dirty="0"/>
              <a:t> </a:t>
            </a:r>
            <a:r>
              <a:rPr lang="en-US" dirty="0" err="1"/>
              <a:t>khi</a:t>
            </a:r>
            <a:r>
              <a:rPr lang="en-US" dirty="0"/>
              <a:t> </a:t>
            </a:r>
            <a:r>
              <a:rPr lang="en-US" dirty="0" err="1"/>
              <a:t>có</a:t>
            </a:r>
            <a:r>
              <a:rPr lang="en-US" dirty="0"/>
              <a:t> </a:t>
            </a:r>
            <a:r>
              <a:rPr lang="en-US" dirty="0" err="1"/>
              <a:t>truy</a:t>
            </a:r>
            <a:r>
              <a:rPr lang="en-US" dirty="0"/>
              <a:t> </a:t>
            </a:r>
            <a:r>
              <a:rPr lang="en-US" dirty="0" err="1"/>
              <a:t>cập</a:t>
            </a:r>
            <a:r>
              <a:rPr lang="en-US" dirty="0"/>
              <a:t> </a:t>
            </a:r>
            <a:r>
              <a:rPr lang="en-US" dirty="0" err="1"/>
              <a:t>trái</a:t>
            </a:r>
            <a:r>
              <a:rPr lang="en-US" dirty="0"/>
              <a:t> </a:t>
            </a:r>
            <a:r>
              <a:rPr lang="en-US" dirty="0" err="1"/>
              <a:t>phép</a:t>
            </a:r>
            <a:r>
              <a:rPr lang="en-US" dirty="0"/>
              <a:t>.</a:t>
            </a:r>
          </a:p>
        </p:txBody>
      </p:sp>
    </p:spTree>
    <p:extLst>
      <p:ext uri="{BB962C8B-B14F-4D97-AF65-F5344CB8AC3E}">
        <p14:creationId xmlns:p14="http://schemas.microsoft.com/office/powerpoint/2010/main" val="27451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Tổng quan dự án</a:t>
            </a:r>
            <a:endParaRPr lang="en-US" dirty="0"/>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a:t>Mô tả yêu cầu giải pháp</a:t>
            </a:r>
            <a:endParaRPr lang="en-US" dirty="0"/>
          </a:p>
          <a:p>
            <a:pPr marL="0" indent="0">
              <a:buNone/>
            </a:pPr>
            <a:r>
              <a:rPr lang="en-US" sz="3000" dirty="0">
                <a:solidFill>
                  <a:srgbClr val="FF0000"/>
                </a:solidFill>
              </a:rPr>
              <a:t>Phase 1 </a:t>
            </a:r>
            <a:r>
              <a:rPr lang="en-US" sz="3000">
                <a:solidFill>
                  <a:srgbClr val="FF0000"/>
                </a:solidFill>
              </a:rPr>
              <a:t>: Bảo mật dữ liệu trong Amazon</a:t>
            </a:r>
            <a:endParaRPr lang="en-US" sz="3000" dirty="0">
              <a:solidFill>
                <a:srgbClr val="FF0000"/>
              </a:solidFill>
            </a:endParaRPr>
          </a:p>
          <a:p>
            <a:pPr marL="0" indent="0">
              <a:buNone/>
            </a:pPr>
            <a:r>
              <a:rPr lang="en-US" sz="2400" b="1" dirty="0"/>
              <a:t>1. </a:t>
            </a:r>
            <a:r>
              <a:rPr lang="vi-VN" sz="2400" b="1" dirty="0"/>
              <a:t>Tạo S3 Bucket</a:t>
            </a:r>
            <a:r>
              <a:rPr lang="vi-VN" sz="2400" dirty="0"/>
              <a:t> và áp dụng chính sách bảo mật (Bucket Policy) để chỉ cho phép những người dùng cụ thể truy cập.</a:t>
            </a:r>
            <a:endParaRPr lang="en-US" sz="2400" dirty="0"/>
          </a:p>
          <a:p>
            <a:pPr marL="0" indent="0">
              <a:buNone/>
            </a:pPr>
            <a:r>
              <a:rPr lang="en-US" sz="2400" b="1" dirty="0"/>
              <a:t>2. </a:t>
            </a:r>
            <a:r>
              <a:rPr lang="en-US" sz="2400" b="1" dirty="0" err="1"/>
              <a:t>Kích</a:t>
            </a:r>
            <a:r>
              <a:rPr lang="en-US" sz="2400" b="1" dirty="0"/>
              <a:t> </a:t>
            </a:r>
            <a:r>
              <a:rPr lang="en-US" sz="2400" b="1" dirty="0" err="1"/>
              <a:t>hoạt</a:t>
            </a:r>
            <a:r>
              <a:rPr lang="en-US" sz="2400" b="1" dirty="0"/>
              <a:t> Versioning</a:t>
            </a:r>
            <a:r>
              <a:rPr lang="en-US" sz="2400" dirty="0"/>
              <a:t> </a:t>
            </a:r>
            <a:r>
              <a:rPr lang="en-US" sz="2400" dirty="0" err="1"/>
              <a:t>để</a:t>
            </a:r>
            <a:r>
              <a:rPr lang="en-US" sz="2400" dirty="0"/>
              <a:t> </a:t>
            </a:r>
            <a:r>
              <a:rPr lang="en-US" sz="2400" dirty="0" err="1"/>
              <a:t>đảm</a:t>
            </a:r>
            <a:r>
              <a:rPr lang="en-US" sz="2400" dirty="0"/>
              <a:t> </a:t>
            </a:r>
            <a:r>
              <a:rPr lang="en-US" sz="2400" dirty="0" err="1"/>
              <a:t>bảo</a:t>
            </a:r>
            <a:r>
              <a:rPr lang="en-US" sz="2400" dirty="0"/>
              <a:t> </a:t>
            </a:r>
            <a:r>
              <a:rPr lang="en-US" sz="2400" dirty="0" err="1"/>
              <a:t>dữ</a:t>
            </a:r>
            <a:r>
              <a:rPr lang="en-US" sz="2400" dirty="0"/>
              <a:t> </a:t>
            </a:r>
            <a:r>
              <a:rPr lang="en-US" sz="2400" dirty="0" err="1"/>
              <a:t>liệu</a:t>
            </a:r>
            <a:r>
              <a:rPr lang="en-US" sz="2400" dirty="0"/>
              <a:t> </a:t>
            </a:r>
            <a:r>
              <a:rPr lang="en-US" sz="2400" dirty="0" err="1"/>
              <a:t>có</a:t>
            </a:r>
            <a:r>
              <a:rPr lang="en-US" sz="2400" dirty="0"/>
              <a:t> </a:t>
            </a:r>
            <a:r>
              <a:rPr lang="en-US" sz="2400" dirty="0" err="1"/>
              <a:t>thể</a:t>
            </a:r>
            <a:r>
              <a:rPr lang="en-US" sz="2400" dirty="0"/>
              <a:t> </a:t>
            </a:r>
            <a:r>
              <a:rPr lang="en-US" sz="2400" dirty="0" err="1"/>
              <a:t>khôi</a:t>
            </a:r>
            <a:r>
              <a:rPr lang="en-US" sz="2400" dirty="0"/>
              <a:t> </a:t>
            </a:r>
            <a:r>
              <a:rPr lang="en-US" sz="2400" dirty="0" err="1"/>
              <a:t>phục</a:t>
            </a:r>
            <a:r>
              <a:rPr lang="en-US" sz="2400" dirty="0"/>
              <a:t> </a:t>
            </a:r>
            <a:r>
              <a:rPr lang="en-US" sz="2400" dirty="0" err="1"/>
              <a:t>nếu</a:t>
            </a:r>
            <a:r>
              <a:rPr lang="en-US" sz="2400" dirty="0"/>
              <a:t> </a:t>
            </a:r>
            <a:r>
              <a:rPr lang="en-US" sz="2400" dirty="0" err="1"/>
              <a:t>bị</a:t>
            </a:r>
            <a:r>
              <a:rPr lang="en-US" sz="2400" dirty="0"/>
              <a:t> </a:t>
            </a:r>
            <a:r>
              <a:rPr lang="en-US" sz="2400" dirty="0" err="1"/>
              <a:t>ghi</a:t>
            </a:r>
            <a:r>
              <a:rPr lang="en-US" sz="2400" dirty="0"/>
              <a:t> </a:t>
            </a:r>
            <a:r>
              <a:rPr lang="en-US" sz="2400" dirty="0" err="1"/>
              <a:t>đè</a:t>
            </a:r>
            <a:r>
              <a:rPr lang="en-US" sz="2400" dirty="0"/>
              <a:t>.</a:t>
            </a:r>
          </a:p>
          <a:p>
            <a:pPr marL="0" indent="0">
              <a:buNone/>
            </a:pPr>
            <a:r>
              <a:rPr lang="en-US" sz="2400" b="1" dirty="0"/>
              <a:t>3. </a:t>
            </a:r>
            <a:r>
              <a:rPr lang="vi-VN" sz="2400" b="1" dirty="0"/>
              <a:t>Bật Object-level Logging và Inventory</a:t>
            </a:r>
            <a:r>
              <a:rPr lang="vi-VN" sz="2400" dirty="0"/>
              <a:t>, nhằm theo dõi ai đã truy cập đối tượng nào và kiểm kê nội dung bucket.</a:t>
            </a:r>
            <a:endParaRPr lang="en-US" sz="2400" dirty="0"/>
          </a:p>
          <a:p>
            <a:pPr marL="0" indent="0">
              <a:buNone/>
            </a:pPr>
            <a:r>
              <a:rPr lang="en-US" sz="2400" b="1" dirty="0"/>
              <a:t>4. </a:t>
            </a:r>
            <a:r>
              <a:rPr lang="en-US" sz="2400" b="1" dirty="0" err="1"/>
              <a:t>Xác</a:t>
            </a:r>
            <a:r>
              <a:rPr lang="en-US" sz="2400" b="1" dirty="0"/>
              <a:t> </a:t>
            </a:r>
            <a:r>
              <a:rPr lang="en-US" sz="2400" b="1" dirty="0" err="1"/>
              <a:t>minh</a:t>
            </a:r>
            <a:r>
              <a:rPr lang="en-US" sz="2400" b="1" dirty="0"/>
              <a:t> </a:t>
            </a:r>
            <a:r>
              <a:rPr lang="en-US" sz="2400" b="1" dirty="0" err="1"/>
              <a:t>tính</a:t>
            </a:r>
            <a:r>
              <a:rPr lang="en-US" sz="2400" b="1" dirty="0"/>
              <a:t> </a:t>
            </a:r>
            <a:r>
              <a:rPr lang="en-US" sz="2400" b="1" dirty="0" err="1"/>
              <a:t>năng</a:t>
            </a:r>
            <a:r>
              <a:rPr lang="en-US" sz="2400" b="1" dirty="0"/>
              <a:t> Versioning </a:t>
            </a:r>
            <a:r>
              <a:rPr lang="en-US" sz="2400" b="1" dirty="0" err="1"/>
              <a:t>và</a:t>
            </a:r>
            <a:r>
              <a:rPr lang="en-US" sz="2400" b="1" dirty="0"/>
              <a:t> Logging</a:t>
            </a:r>
            <a:r>
              <a:rPr lang="en-US" sz="2400" dirty="0"/>
              <a:t>, </a:t>
            </a:r>
            <a:r>
              <a:rPr lang="en-US" sz="2400" dirty="0" err="1"/>
              <a:t>sử</a:t>
            </a:r>
            <a:r>
              <a:rPr lang="en-US" sz="2400" dirty="0"/>
              <a:t> </a:t>
            </a:r>
            <a:r>
              <a:rPr lang="en-US" sz="2400" dirty="0" err="1"/>
              <a:t>dụng</a:t>
            </a:r>
            <a:r>
              <a:rPr lang="en-US" sz="2400" dirty="0"/>
              <a:t> Amazon Athena </a:t>
            </a:r>
            <a:r>
              <a:rPr lang="en-US" sz="2400" dirty="0" err="1"/>
              <a:t>để</a:t>
            </a:r>
            <a:r>
              <a:rPr lang="en-US" sz="2400" dirty="0"/>
              <a:t> </a:t>
            </a:r>
            <a:r>
              <a:rPr lang="en-US" sz="2400" dirty="0" err="1"/>
              <a:t>truy</a:t>
            </a:r>
            <a:r>
              <a:rPr lang="en-US" sz="2400" dirty="0"/>
              <a:t> </a:t>
            </a:r>
            <a:r>
              <a:rPr lang="en-US" sz="2400" dirty="0" err="1"/>
              <a:t>vấn</a:t>
            </a:r>
            <a:r>
              <a:rPr lang="en-US" sz="2400" dirty="0"/>
              <a:t> log </a:t>
            </a:r>
            <a:r>
              <a:rPr lang="en-US" sz="2400" dirty="0" err="1"/>
              <a:t>và</a:t>
            </a:r>
            <a:r>
              <a:rPr lang="en-US" sz="2400" dirty="0"/>
              <a:t> </a:t>
            </a:r>
            <a:r>
              <a:rPr lang="en-US" sz="2400" dirty="0" err="1"/>
              <a:t>phân</a:t>
            </a:r>
            <a:r>
              <a:rPr lang="en-US" sz="2400" dirty="0"/>
              <a:t> </a:t>
            </a:r>
            <a:r>
              <a:rPr lang="en-US" sz="2400" dirty="0" err="1"/>
              <a:t>tích</a:t>
            </a:r>
            <a:r>
              <a:rPr lang="en-US" sz="2400" dirty="0"/>
              <a:t> </a:t>
            </a:r>
            <a:r>
              <a:rPr lang="en-US" sz="2400" dirty="0" err="1"/>
              <a:t>truy</a:t>
            </a:r>
            <a:r>
              <a:rPr lang="en-US" sz="2400" dirty="0"/>
              <a:t> </a:t>
            </a:r>
            <a:r>
              <a:rPr lang="en-US" sz="2400" dirty="0" err="1"/>
              <a:t>cập</a:t>
            </a:r>
            <a:r>
              <a:rPr lang="en-US" sz="2400" dirty="0"/>
              <a:t>.</a:t>
            </a:r>
          </a:p>
        </p:txBody>
      </p:sp>
    </p:spTree>
    <p:extLst>
      <p:ext uri="{BB962C8B-B14F-4D97-AF65-F5344CB8AC3E}">
        <p14:creationId xmlns:p14="http://schemas.microsoft.com/office/powerpoint/2010/main" val="298597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29BE7-6069-77CE-7540-708249AB1C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6E7BCA-DDA0-4BBA-ED32-E630080D3226}"/>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EDA2877E-DB2E-A52D-726A-73D53A6ECC0B}"/>
              </a:ext>
            </a:extLst>
          </p:cNvPr>
          <p:cNvSpPr>
            <a:spLocks noGrp="1"/>
          </p:cNvSpPr>
          <p:nvPr>
            <p:ph type="title" idx="1"/>
          </p:nvPr>
        </p:nvSpPr>
        <p:spPr/>
        <p:txBody>
          <a:bodyPr/>
          <a:lstStyle/>
          <a:p>
            <a:r>
              <a:rPr lang="en-US"/>
              <a:t>Tổng quan về dự án</a:t>
            </a:r>
            <a:endParaRPr lang="en-US" dirty="0"/>
          </a:p>
        </p:txBody>
      </p:sp>
      <p:sp>
        <p:nvSpPr>
          <p:cNvPr id="4" name="Content Placeholder 3">
            <a:extLst>
              <a:ext uri="{FF2B5EF4-FFF2-40B4-BE49-F238E27FC236}">
                <a16:creationId xmlns:a16="http://schemas.microsoft.com/office/drawing/2014/main" id="{548D0CBB-3D81-162D-CA39-FC7AF3163E00}"/>
              </a:ext>
            </a:extLst>
          </p:cNvPr>
          <p:cNvSpPr>
            <a:spLocks noGrp="1"/>
          </p:cNvSpPr>
          <p:nvPr>
            <p:ph idx="2"/>
          </p:nvPr>
        </p:nvSpPr>
        <p:spPr/>
        <p:txBody>
          <a:bodyPr/>
          <a:lstStyle/>
          <a:p>
            <a:r>
              <a:rPr lang="en-US"/>
              <a:t>Mô tả yêu cầu giải pháp</a:t>
            </a:r>
            <a:endParaRPr lang="en-US" dirty="0"/>
          </a:p>
          <a:p>
            <a:pPr marL="0" indent="0">
              <a:buNone/>
            </a:pPr>
            <a:r>
              <a:rPr lang="en-US" sz="3000" dirty="0">
                <a:solidFill>
                  <a:srgbClr val="FF0000"/>
                </a:solidFill>
              </a:rPr>
              <a:t>Phase 2 </a:t>
            </a:r>
            <a:r>
              <a:rPr lang="en-US" sz="3000">
                <a:solidFill>
                  <a:srgbClr val="FF0000"/>
                </a:solidFill>
              </a:rPr>
              <a:t>: Bảo mật VPC</a:t>
            </a:r>
            <a:endParaRPr lang="en-US" sz="3000" dirty="0">
              <a:solidFill>
                <a:srgbClr val="FF0000"/>
              </a:solidFill>
            </a:endParaRPr>
          </a:p>
          <a:p>
            <a:pPr marL="0" indent="0">
              <a:buNone/>
            </a:pPr>
            <a:r>
              <a:rPr lang="en-US" sz="2400" b="1" dirty="0"/>
              <a:t>1. </a:t>
            </a:r>
            <a:r>
              <a:rPr lang="vi-VN" sz="2400" b="1" dirty="0"/>
              <a:t>Tạo VPC Flow Logs </a:t>
            </a:r>
            <a:r>
              <a:rPr lang="vi-VN" sz="2400" dirty="0"/>
              <a:t>để ghi lại lưu lượng mạng, hỗ trợ phân tích truy cập và xác định rủi ro.</a:t>
            </a:r>
            <a:endParaRPr lang="en-US" sz="2400" dirty="0"/>
          </a:p>
          <a:p>
            <a:pPr marL="0" indent="0">
              <a:buNone/>
            </a:pPr>
            <a:r>
              <a:rPr lang="en-US" sz="2400" b="1" dirty="0"/>
              <a:t>2. </a:t>
            </a:r>
            <a:r>
              <a:rPr lang="en-US" sz="2400" b="1" dirty="0" err="1"/>
              <a:t>Cấu</a:t>
            </a:r>
            <a:r>
              <a:rPr lang="en-US" sz="2400" b="1" dirty="0"/>
              <a:t> </a:t>
            </a:r>
            <a:r>
              <a:rPr lang="en-US" sz="2400" b="1" dirty="0" err="1"/>
              <a:t>hình</a:t>
            </a:r>
            <a:r>
              <a:rPr lang="en-US" sz="2400" b="1" dirty="0"/>
              <a:t> Route Table, Security Group, Network ACLs</a:t>
            </a:r>
            <a:r>
              <a:rPr lang="en-US" sz="2400" dirty="0"/>
              <a:t>, </a:t>
            </a:r>
            <a:r>
              <a:rPr lang="en-US" sz="2400" dirty="0" err="1"/>
              <a:t>để</a:t>
            </a:r>
            <a:r>
              <a:rPr lang="en-US" sz="2400" dirty="0"/>
              <a:t> </a:t>
            </a:r>
            <a:r>
              <a:rPr lang="en-US" sz="2400" dirty="0" err="1"/>
              <a:t>giới</a:t>
            </a:r>
            <a:r>
              <a:rPr lang="en-US" sz="2400" dirty="0"/>
              <a:t> </a:t>
            </a:r>
            <a:r>
              <a:rPr lang="en-US" sz="2400" dirty="0" err="1"/>
              <a:t>hạn</a:t>
            </a:r>
            <a:r>
              <a:rPr lang="en-US" sz="2400" dirty="0"/>
              <a:t> </a:t>
            </a:r>
            <a:r>
              <a:rPr lang="en-US" sz="2400" dirty="0" err="1"/>
              <a:t>truy</a:t>
            </a:r>
            <a:r>
              <a:rPr lang="en-US" sz="2400" dirty="0"/>
              <a:t> </a:t>
            </a:r>
            <a:r>
              <a:rPr lang="en-US" sz="2400" dirty="0" err="1"/>
              <a:t>cập</a:t>
            </a:r>
            <a:r>
              <a:rPr lang="en-US" sz="2400" dirty="0"/>
              <a:t> </a:t>
            </a:r>
            <a:r>
              <a:rPr lang="en-US" sz="2400" dirty="0" err="1"/>
              <a:t>vào</a:t>
            </a:r>
            <a:r>
              <a:rPr lang="en-US" sz="2400" dirty="0"/>
              <a:t> </a:t>
            </a:r>
            <a:r>
              <a:rPr lang="en-US" sz="2400" dirty="0" err="1"/>
              <a:t>WebServer</a:t>
            </a:r>
            <a:r>
              <a:rPr lang="en-US" sz="2400" dirty="0"/>
              <a:t>.</a:t>
            </a:r>
          </a:p>
          <a:p>
            <a:pPr marL="0" indent="0">
              <a:buNone/>
            </a:pPr>
            <a:r>
              <a:rPr lang="en-US" sz="2400" b="1" dirty="0"/>
              <a:t>3. </a:t>
            </a:r>
            <a:r>
              <a:rPr lang="vi-VN" sz="2400" b="1" dirty="0"/>
              <a:t>Sử dụng AWS Network Firewall </a:t>
            </a:r>
            <a:r>
              <a:rPr lang="vi-VN" sz="2400" dirty="0"/>
              <a:t>để kiểm soát và lọc lưu lượng truy cập ra vào subnet, đảm bảo môi trường mạng được bảo vệ.</a:t>
            </a:r>
            <a:endParaRPr lang="en-US" sz="2400" dirty="0"/>
          </a:p>
          <a:p>
            <a:pPr marL="0" indent="0">
              <a:buNone/>
            </a:pPr>
            <a:r>
              <a:rPr lang="en-US" sz="2400" b="1" dirty="0"/>
              <a:t>4. </a:t>
            </a:r>
            <a:r>
              <a:rPr lang="vi-VN" sz="2400" b="1" dirty="0"/>
              <a:t>Thiết lập logging cho firewall </a:t>
            </a:r>
            <a:r>
              <a:rPr lang="vi-VN" sz="2400" dirty="0"/>
              <a:t>để hỗ trợ phân tích lưu lượng và hoạt động đáng ngờ.</a:t>
            </a:r>
          </a:p>
          <a:p>
            <a:pPr marL="0" indent="0">
              <a:buNone/>
            </a:pPr>
            <a:endParaRPr lang="en-US" dirty="0"/>
          </a:p>
        </p:txBody>
      </p:sp>
    </p:spTree>
    <p:extLst>
      <p:ext uri="{BB962C8B-B14F-4D97-AF65-F5344CB8AC3E}">
        <p14:creationId xmlns:p14="http://schemas.microsoft.com/office/powerpoint/2010/main" val="151981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3C91A-7D0A-DB15-1EDA-9DCF9CDBFC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0A5021-472E-D31E-4F19-D7E1A8AC076A}"/>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CC435915-EBA2-F2EF-EF7F-260876E9253D}"/>
              </a:ext>
            </a:extLst>
          </p:cNvPr>
          <p:cNvSpPr>
            <a:spLocks noGrp="1"/>
          </p:cNvSpPr>
          <p:nvPr>
            <p:ph type="title" idx="1"/>
          </p:nvPr>
        </p:nvSpPr>
        <p:spPr/>
        <p:txBody>
          <a:bodyPr/>
          <a:lstStyle/>
          <a:p>
            <a:r>
              <a:rPr lang="en-US"/>
              <a:t>Tổng quan về dự án</a:t>
            </a:r>
            <a:endParaRPr lang="en-US" dirty="0"/>
          </a:p>
        </p:txBody>
      </p:sp>
      <p:sp>
        <p:nvSpPr>
          <p:cNvPr id="4" name="Content Placeholder 3">
            <a:extLst>
              <a:ext uri="{FF2B5EF4-FFF2-40B4-BE49-F238E27FC236}">
                <a16:creationId xmlns:a16="http://schemas.microsoft.com/office/drawing/2014/main" id="{51102117-C7D6-8A14-2549-0841E5340443}"/>
              </a:ext>
            </a:extLst>
          </p:cNvPr>
          <p:cNvSpPr>
            <a:spLocks noGrp="1"/>
          </p:cNvSpPr>
          <p:nvPr>
            <p:ph idx="2"/>
          </p:nvPr>
        </p:nvSpPr>
        <p:spPr/>
        <p:txBody>
          <a:bodyPr/>
          <a:lstStyle/>
          <a:p>
            <a:r>
              <a:rPr lang="en-US"/>
              <a:t>Mô tả yêu cầu giải pháp</a:t>
            </a:r>
            <a:endParaRPr lang="en-US" dirty="0"/>
          </a:p>
          <a:p>
            <a:pPr marL="0" indent="0">
              <a:buNone/>
            </a:pPr>
            <a:r>
              <a:rPr lang="en-US" sz="3000" dirty="0">
                <a:solidFill>
                  <a:srgbClr val="FF0000"/>
                </a:solidFill>
              </a:rPr>
              <a:t>Phase 3: Securing Resources with AWS KMS</a:t>
            </a:r>
          </a:p>
          <a:p>
            <a:pPr marL="0" indent="0">
              <a:buNone/>
            </a:pPr>
            <a:r>
              <a:rPr lang="en-US" sz="2400" b="1" dirty="0"/>
              <a:t>1. </a:t>
            </a:r>
            <a:r>
              <a:rPr lang="en-US" sz="2400" b="1" dirty="0" err="1"/>
              <a:t>Tạo</a:t>
            </a:r>
            <a:r>
              <a:rPr lang="en-US" sz="2400" b="1" dirty="0"/>
              <a:t> Customer Managed Key (CMK)</a:t>
            </a:r>
            <a:r>
              <a:rPr lang="en-US" sz="2400" dirty="0"/>
              <a:t> </a:t>
            </a:r>
            <a:r>
              <a:rPr lang="en-US" sz="2400" dirty="0" err="1"/>
              <a:t>và</a:t>
            </a:r>
            <a:r>
              <a:rPr lang="en-US" sz="2400" dirty="0"/>
              <a:t> </a:t>
            </a:r>
            <a:r>
              <a:rPr lang="en-US" sz="2400" dirty="0" err="1"/>
              <a:t>bật</a:t>
            </a:r>
            <a:r>
              <a:rPr lang="en-US" sz="2400" dirty="0"/>
              <a:t> </a:t>
            </a:r>
            <a:r>
              <a:rPr lang="en-US" sz="2400" dirty="0" err="1"/>
              <a:t>xoay</a:t>
            </a:r>
            <a:r>
              <a:rPr lang="en-US" sz="2400" dirty="0"/>
              <a:t> </a:t>
            </a:r>
            <a:r>
              <a:rPr lang="en-US" sz="2400" dirty="0" err="1"/>
              <a:t>vòng</a:t>
            </a:r>
            <a:r>
              <a:rPr lang="en-US" sz="2400" dirty="0"/>
              <a:t> </a:t>
            </a:r>
            <a:r>
              <a:rPr lang="en-US" sz="2400" dirty="0" err="1"/>
              <a:t>khóa</a:t>
            </a:r>
            <a:r>
              <a:rPr lang="en-US" sz="2400" dirty="0"/>
              <a:t> </a:t>
            </a:r>
            <a:r>
              <a:rPr lang="en-US" sz="2400" dirty="0" err="1"/>
              <a:t>định</a:t>
            </a:r>
            <a:r>
              <a:rPr lang="en-US" sz="2400" dirty="0"/>
              <a:t> </a:t>
            </a:r>
            <a:r>
              <a:rPr lang="en-US" sz="2400" dirty="0" err="1"/>
              <a:t>kỳ</a:t>
            </a:r>
            <a:r>
              <a:rPr lang="en-US" sz="2400" dirty="0"/>
              <a:t>.</a:t>
            </a:r>
          </a:p>
          <a:p>
            <a:pPr marL="0" indent="0">
              <a:buNone/>
            </a:pPr>
            <a:r>
              <a:rPr lang="en-US" sz="2400" b="1" dirty="0"/>
              <a:t>2. </a:t>
            </a:r>
            <a:r>
              <a:rPr lang="en-US" sz="2400" b="1" dirty="0" err="1"/>
              <a:t>Cấu</a:t>
            </a:r>
            <a:r>
              <a:rPr lang="en-US" sz="2400" b="1" dirty="0"/>
              <a:t> </a:t>
            </a:r>
            <a:r>
              <a:rPr lang="en-US" sz="2400" b="1" dirty="0" err="1"/>
              <a:t>hình</a:t>
            </a:r>
            <a:r>
              <a:rPr lang="en-US" sz="2400" b="1" dirty="0"/>
              <a:t> key policy</a:t>
            </a:r>
            <a:r>
              <a:rPr lang="en-US" sz="2400" dirty="0"/>
              <a:t>, </a:t>
            </a:r>
            <a:r>
              <a:rPr lang="en-US" sz="2400" dirty="0" err="1"/>
              <a:t>kết</a:t>
            </a:r>
            <a:r>
              <a:rPr lang="en-US" sz="2400" dirty="0"/>
              <a:t> </a:t>
            </a:r>
            <a:r>
              <a:rPr lang="en-US" sz="2400" dirty="0" err="1"/>
              <a:t>hợp</a:t>
            </a:r>
            <a:r>
              <a:rPr lang="en-US" sz="2400" dirty="0"/>
              <a:t> </a:t>
            </a:r>
            <a:r>
              <a:rPr lang="en-US" sz="2400" dirty="0" err="1"/>
              <a:t>với</a:t>
            </a:r>
            <a:r>
              <a:rPr lang="en-US" sz="2400" dirty="0"/>
              <a:t> IAM policy </a:t>
            </a:r>
            <a:r>
              <a:rPr lang="en-US" sz="2400" dirty="0" err="1"/>
              <a:t>để</a:t>
            </a:r>
            <a:r>
              <a:rPr lang="en-US" sz="2400" dirty="0"/>
              <a:t> </a:t>
            </a:r>
            <a:r>
              <a:rPr lang="en-US" sz="2400" dirty="0" err="1"/>
              <a:t>đảm</a:t>
            </a:r>
            <a:r>
              <a:rPr lang="en-US" sz="2400" dirty="0"/>
              <a:t> </a:t>
            </a:r>
            <a:r>
              <a:rPr lang="en-US" sz="2400" dirty="0" err="1"/>
              <a:t>bảo</a:t>
            </a:r>
            <a:r>
              <a:rPr lang="en-US" sz="2400" dirty="0"/>
              <a:t> </a:t>
            </a:r>
            <a:r>
              <a:rPr lang="en-US" sz="2400" dirty="0" err="1"/>
              <a:t>kiểm</a:t>
            </a:r>
            <a:r>
              <a:rPr lang="en-US" sz="2400" dirty="0"/>
              <a:t> </a:t>
            </a:r>
            <a:r>
              <a:rPr lang="en-US" sz="2400" dirty="0" err="1"/>
              <a:t>soát</a:t>
            </a:r>
            <a:r>
              <a:rPr lang="en-US" sz="2400" dirty="0"/>
              <a:t> </a:t>
            </a:r>
            <a:r>
              <a:rPr lang="en-US" sz="2400" dirty="0" err="1"/>
              <a:t>truy</a:t>
            </a:r>
            <a:r>
              <a:rPr lang="en-US" sz="2400" dirty="0"/>
              <a:t> </a:t>
            </a:r>
            <a:r>
              <a:rPr lang="en-US" sz="2400" dirty="0" err="1"/>
              <a:t>cập</a:t>
            </a:r>
            <a:r>
              <a:rPr lang="en-US" sz="2400" dirty="0"/>
              <a:t> </a:t>
            </a:r>
            <a:r>
              <a:rPr lang="en-US" sz="2400" dirty="0" err="1"/>
              <a:t>chính</a:t>
            </a:r>
            <a:r>
              <a:rPr lang="en-US" sz="2400" dirty="0"/>
              <a:t> </a:t>
            </a:r>
            <a:r>
              <a:rPr lang="en-US" sz="2400" dirty="0" err="1"/>
              <a:t>xác</a:t>
            </a:r>
            <a:r>
              <a:rPr lang="en-US" sz="2400" dirty="0"/>
              <a:t>.</a:t>
            </a:r>
          </a:p>
          <a:p>
            <a:pPr marL="0" indent="0">
              <a:buNone/>
            </a:pPr>
            <a:r>
              <a:rPr lang="en-US" sz="2400" b="1" dirty="0"/>
              <a:t>3. </a:t>
            </a:r>
            <a:r>
              <a:rPr lang="en-US" sz="2400" b="1" dirty="0" err="1"/>
              <a:t>Mã</a:t>
            </a:r>
            <a:r>
              <a:rPr lang="en-US" sz="2400" b="1" dirty="0"/>
              <a:t> </a:t>
            </a:r>
            <a:r>
              <a:rPr lang="en-US" sz="2400" b="1" dirty="0" err="1"/>
              <a:t>hóa</a:t>
            </a:r>
            <a:r>
              <a:rPr lang="en-US" sz="2400" b="1" dirty="0"/>
              <a:t> </a:t>
            </a:r>
            <a:r>
              <a:rPr lang="en-US" sz="2400" b="1" dirty="0" err="1"/>
              <a:t>dữ</a:t>
            </a:r>
            <a:r>
              <a:rPr lang="en-US" sz="2400" b="1" dirty="0"/>
              <a:t> </a:t>
            </a:r>
            <a:r>
              <a:rPr lang="en-US" sz="2400" b="1" dirty="0" err="1"/>
              <a:t>liệu</a:t>
            </a:r>
            <a:r>
              <a:rPr lang="en-US" sz="2400" b="1" dirty="0"/>
              <a:t> S3, EBS, Secrets Manager </a:t>
            </a:r>
            <a:r>
              <a:rPr lang="en-US" sz="2400" dirty="0" err="1"/>
              <a:t>bằng</a:t>
            </a:r>
            <a:r>
              <a:rPr lang="en-US" sz="2400" dirty="0"/>
              <a:t> KMS </a:t>
            </a:r>
            <a:r>
              <a:rPr lang="en-US" sz="2400" dirty="0" err="1"/>
              <a:t>để</a:t>
            </a:r>
            <a:r>
              <a:rPr lang="en-US" sz="2400" dirty="0"/>
              <a:t> </a:t>
            </a:r>
            <a:r>
              <a:rPr lang="en-US" sz="2400" dirty="0" err="1"/>
              <a:t>bảo</a:t>
            </a:r>
            <a:r>
              <a:rPr lang="en-US" sz="2400" dirty="0"/>
              <a:t> </a:t>
            </a:r>
            <a:r>
              <a:rPr lang="en-US" sz="2400" dirty="0" err="1"/>
              <a:t>vệ</a:t>
            </a:r>
            <a:r>
              <a:rPr lang="en-US" sz="2400" dirty="0"/>
              <a:t> </a:t>
            </a:r>
            <a:r>
              <a:rPr lang="en-US" sz="2400" dirty="0" err="1"/>
              <a:t>dữ</a:t>
            </a:r>
            <a:r>
              <a:rPr lang="en-US" sz="2400" dirty="0"/>
              <a:t> </a:t>
            </a:r>
            <a:r>
              <a:rPr lang="en-US" sz="2400" dirty="0" err="1"/>
              <a:t>liệu</a:t>
            </a:r>
            <a:r>
              <a:rPr lang="en-US" sz="2400" dirty="0"/>
              <a:t> </a:t>
            </a:r>
            <a:r>
              <a:rPr lang="en-US" sz="2400" dirty="0" err="1"/>
              <a:t>nhạy</a:t>
            </a:r>
            <a:r>
              <a:rPr lang="en-US" sz="2400" dirty="0"/>
              <a:t> </a:t>
            </a:r>
            <a:r>
              <a:rPr lang="en-US" sz="2400" dirty="0" err="1"/>
              <a:t>cảm</a:t>
            </a:r>
            <a:r>
              <a:rPr lang="vi-VN" sz="2400" dirty="0"/>
              <a:t>.</a:t>
            </a:r>
            <a:endParaRPr lang="en-US" sz="2400" dirty="0"/>
          </a:p>
          <a:p>
            <a:pPr marL="0" indent="0">
              <a:buNone/>
            </a:pPr>
            <a:r>
              <a:rPr lang="en-US" sz="2400" b="1" dirty="0"/>
              <a:t>4. </a:t>
            </a:r>
            <a:r>
              <a:rPr lang="vi-VN" sz="2400" b="1" dirty="0"/>
              <a:t>Thực hành mã hóa kiểu Envelope Encryption, </a:t>
            </a:r>
            <a:r>
              <a:rPr lang="vi-VN" sz="2400" dirty="0"/>
              <a:t>cho phép quản lý khóa hiệu quả và linh hoạt hơn.</a:t>
            </a:r>
          </a:p>
          <a:p>
            <a:pPr marL="0" indent="0">
              <a:buNone/>
            </a:pPr>
            <a:endParaRPr lang="en-US" dirty="0"/>
          </a:p>
        </p:txBody>
      </p:sp>
    </p:spTree>
    <p:extLst>
      <p:ext uri="{BB962C8B-B14F-4D97-AF65-F5344CB8AC3E}">
        <p14:creationId xmlns:p14="http://schemas.microsoft.com/office/powerpoint/2010/main" val="118224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5DEFA-8F9C-0C3D-38E8-060457F8BD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EBCDC-AEA2-CF71-9703-B0B0986C8088}"/>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99D8ACBB-E14E-B395-A19A-4E134BF3D8FA}"/>
              </a:ext>
            </a:extLst>
          </p:cNvPr>
          <p:cNvSpPr>
            <a:spLocks noGrp="1"/>
          </p:cNvSpPr>
          <p:nvPr>
            <p:ph type="title" idx="1"/>
          </p:nvPr>
        </p:nvSpPr>
        <p:spPr/>
        <p:txBody>
          <a:bodyPr/>
          <a:lstStyle/>
          <a:p>
            <a:r>
              <a:rPr lang="en-US"/>
              <a:t>Tổng quan về dự án</a:t>
            </a:r>
            <a:endParaRPr lang="en-US" dirty="0"/>
          </a:p>
        </p:txBody>
      </p:sp>
      <p:sp>
        <p:nvSpPr>
          <p:cNvPr id="4" name="Content Placeholder 3">
            <a:extLst>
              <a:ext uri="{FF2B5EF4-FFF2-40B4-BE49-F238E27FC236}">
                <a16:creationId xmlns:a16="http://schemas.microsoft.com/office/drawing/2014/main" id="{CF6BAA51-3E13-F42B-99EF-97F6C3C18BC0}"/>
              </a:ext>
            </a:extLst>
          </p:cNvPr>
          <p:cNvSpPr>
            <a:spLocks noGrp="1"/>
          </p:cNvSpPr>
          <p:nvPr>
            <p:ph idx="2"/>
          </p:nvPr>
        </p:nvSpPr>
        <p:spPr/>
        <p:txBody>
          <a:bodyPr/>
          <a:lstStyle/>
          <a:p>
            <a:r>
              <a:rPr lang="en-US"/>
              <a:t>Mô tả yêu cầu giải pháp</a:t>
            </a:r>
            <a:endParaRPr lang="en-US" dirty="0"/>
          </a:p>
          <a:p>
            <a:pPr marL="0" indent="0">
              <a:buNone/>
            </a:pPr>
            <a:r>
              <a:rPr lang="en-US" sz="3000" dirty="0">
                <a:solidFill>
                  <a:srgbClr val="FF0000"/>
                </a:solidFill>
              </a:rPr>
              <a:t>Phase 4: Monitoring and Logging</a:t>
            </a:r>
          </a:p>
          <a:p>
            <a:pPr marL="0" indent="0">
              <a:buNone/>
            </a:pPr>
            <a:r>
              <a:rPr lang="en-US" sz="2400" b="1" dirty="0"/>
              <a:t>1. </a:t>
            </a:r>
            <a:r>
              <a:rPr lang="en-US" sz="2400" b="1" dirty="0" err="1"/>
              <a:t>Sử</a:t>
            </a:r>
            <a:r>
              <a:rPr lang="en-US" sz="2400" b="1" dirty="0"/>
              <a:t> </a:t>
            </a:r>
            <a:r>
              <a:rPr lang="en-US" sz="2400" b="1" dirty="0" err="1"/>
              <a:t>dụng</a:t>
            </a:r>
            <a:r>
              <a:rPr lang="en-US" sz="2400" b="1" dirty="0"/>
              <a:t> AWS CloudTrail </a:t>
            </a:r>
            <a:r>
              <a:rPr lang="en-US" sz="2400" dirty="0" err="1"/>
              <a:t>để</a:t>
            </a:r>
            <a:r>
              <a:rPr lang="en-US" sz="2400" dirty="0"/>
              <a:t> </a:t>
            </a:r>
            <a:r>
              <a:rPr lang="en-US" sz="2400" dirty="0" err="1"/>
              <a:t>theo</a:t>
            </a:r>
            <a:r>
              <a:rPr lang="en-US" sz="2400" dirty="0"/>
              <a:t> </a:t>
            </a:r>
            <a:r>
              <a:rPr lang="en-US" sz="2400" dirty="0" err="1"/>
              <a:t>dõi</a:t>
            </a:r>
            <a:r>
              <a:rPr lang="en-US" sz="2400" dirty="0"/>
              <a:t> </a:t>
            </a:r>
            <a:r>
              <a:rPr lang="en-US" sz="2400" dirty="0" err="1"/>
              <a:t>hoạt</a:t>
            </a:r>
            <a:r>
              <a:rPr lang="en-US" sz="2400" dirty="0"/>
              <a:t> </a:t>
            </a:r>
            <a:r>
              <a:rPr lang="en-US" sz="2400" dirty="0" err="1"/>
              <a:t>động</a:t>
            </a:r>
            <a:r>
              <a:rPr lang="en-US" sz="2400" dirty="0"/>
              <a:t> API call </a:t>
            </a:r>
            <a:r>
              <a:rPr lang="en-US" sz="2400" dirty="0" err="1"/>
              <a:t>trên</a:t>
            </a:r>
            <a:r>
              <a:rPr lang="en-US" sz="2400" dirty="0"/>
              <a:t> </a:t>
            </a:r>
            <a:r>
              <a:rPr lang="en-US" sz="2400" dirty="0" err="1"/>
              <a:t>các</a:t>
            </a:r>
            <a:r>
              <a:rPr lang="en-US" sz="2400" dirty="0"/>
              <a:t> </a:t>
            </a:r>
            <a:r>
              <a:rPr lang="en-US" sz="2400" dirty="0" err="1"/>
              <a:t>dịch</a:t>
            </a:r>
            <a:r>
              <a:rPr lang="en-US" sz="2400" dirty="0"/>
              <a:t> </a:t>
            </a:r>
            <a:r>
              <a:rPr lang="en-US" sz="2400" dirty="0" err="1"/>
              <a:t>vụ</a:t>
            </a:r>
            <a:r>
              <a:rPr lang="en-US" sz="2400" dirty="0"/>
              <a:t>, </a:t>
            </a:r>
            <a:r>
              <a:rPr lang="en-US" sz="2400" dirty="0" err="1"/>
              <a:t>nhất</a:t>
            </a:r>
            <a:r>
              <a:rPr lang="en-US" sz="2400" dirty="0"/>
              <a:t> </a:t>
            </a:r>
            <a:r>
              <a:rPr lang="en-US" sz="2400" dirty="0" err="1"/>
              <a:t>là</a:t>
            </a:r>
            <a:r>
              <a:rPr lang="en-US" sz="2400" dirty="0"/>
              <a:t> Amazon S3.</a:t>
            </a:r>
          </a:p>
          <a:p>
            <a:pPr marL="0" indent="0">
              <a:buNone/>
            </a:pPr>
            <a:r>
              <a:rPr lang="en-US" sz="2400" b="1" dirty="0"/>
              <a:t>2. </a:t>
            </a:r>
            <a:r>
              <a:rPr lang="vi-VN" sz="2400" b="1" dirty="0"/>
              <a:t>Ghi log vào CloudWatch Logs </a:t>
            </a:r>
            <a:r>
              <a:rPr lang="vi-VN" sz="2400" dirty="0"/>
              <a:t>và thiết lập cảnh báo qua CloudWatch Alarm nếu phát hiện hành vi bất thường</a:t>
            </a:r>
            <a:r>
              <a:rPr lang="en-US" sz="2400" dirty="0"/>
              <a:t>.</a:t>
            </a:r>
          </a:p>
          <a:p>
            <a:pPr marL="0" indent="0">
              <a:buNone/>
            </a:pPr>
            <a:r>
              <a:rPr lang="en-US" sz="2400" b="1" dirty="0"/>
              <a:t>3. </a:t>
            </a:r>
            <a:r>
              <a:rPr lang="en-US" sz="2400" b="1" dirty="0" err="1"/>
              <a:t>Dùng</a:t>
            </a:r>
            <a:r>
              <a:rPr lang="en-US" sz="2400" b="1" dirty="0"/>
              <a:t> AWS Config </a:t>
            </a:r>
            <a:r>
              <a:rPr lang="en-US" sz="2400" dirty="0" err="1"/>
              <a:t>để</a:t>
            </a:r>
            <a:r>
              <a:rPr lang="en-US" sz="2400" dirty="0"/>
              <a:t> </a:t>
            </a:r>
            <a:r>
              <a:rPr lang="en-US" sz="2400" dirty="0" err="1"/>
              <a:t>giám</a:t>
            </a:r>
            <a:r>
              <a:rPr lang="en-US" sz="2400" dirty="0"/>
              <a:t> </a:t>
            </a:r>
            <a:r>
              <a:rPr lang="en-US" sz="2400" dirty="0" err="1"/>
              <a:t>sát</a:t>
            </a:r>
            <a:r>
              <a:rPr lang="en-US" sz="2400" dirty="0"/>
              <a:t> </a:t>
            </a:r>
            <a:r>
              <a:rPr lang="en-US" sz="2400" dirty="0" err="1"/>
              <a:t>cấu</a:t>
            </a:r>
            <a:r>
              <a:rPr lang="en-US" sz="2400" dirty="0"/>
              <a:t> </a:t>
            </a:r>
            <a:r>
              <a:rPr lang="en-US" sz="2400" dirty="0" err="1"/>
              <a:t>hình</a:t>
            </a:r>
            <a:r>
              <a:rPr lang="en-US" sz="2400" dirty="0"/>
              <a:t> </a:t>
            </a:r>
            <a:r>
              <a:rPr lang="en-US" sz="2400" dirty="0" err="1"/>
              <a:t>tài</a:t>
            </a:r>
            <a:r>
              <a:rPr lang="en-US" sz="2400" dirty="0"/>
              <a:t> </a:t>
            </a:r>
            <a:r>
              <a:rPr lang="en-US" sz="2400" dirty="0" err="1"/>
              <a:t>nguyên</a:t>
            </a:r>
            <a:r>
              <a:rPr lang="en-US" sz="2400" dirty="0"/>
              <a:t>, </a:t>
            </a:r>
            <a:r>
              <a:rPr lang="en-US" sz="2400" dirty="0" err="1"/>
              <a:t>đảm</a:t>
            </a:r>
            <a:r>
              <a:rPr lang="en-US" sz="2400" dirty="0"/>
              <a:t> </a:t>
            </a:r>
            <a:r>
              <a:rPr lang="en-US" sz="2400" dirty="0" err="1"/>
              <a:t>bảo</a:t>
            </a:r>
            <a:r>
              <a:rPr lang="en-US" sz="2400" dirty="0"/>
              <a:t> </a:t>
            </a:r>
            <a:r>
              <a:rPr lang="en-US" sz="2400" dirty="0" err="1"/>
              <a:t>tuân</a:t>
            </a:r>
            <a:r>
              <a:rPr lang="en-US" sz="2400" dirty="0"/>
              <a:t> </a:t>
            </a:r>
            <a:r>
              <a:rPr lang="en-US" sz="2400" dirty="0" err="1"/>
              <a:t>thủ</a:t>
            </a:r>
            <a:r>
              <a:rPr lang="en-US" sz="2400" dirty="0"/>
              <a:t> </a:t>
            </a:r>
            <a:r>
              <a:rPr lang="en-US" sz="2400" dirty="0" err="1"/>
              <a:t>chính</a:t>
            </a:r>
            <a:r>
              <a:rPr lang="en-US" sz="2400" dirty="0"/>
              <a:t> </a:t>
            </a:r>
            <a:r>
              <a:rPr lang="en-US" sz="2400" dirty="0" err="1"/>
              <a:t>sách</a:t>
            </a:r>
            <a:r>
              <a:rPr lang="en-US" sz="2400" dirty="0"/>
              <a:t> </a:t>
            </a:r>
            <a:r>
              <a:rPr lang="en-US" sz="2400" dirty="0" err="1"/>
              <a:t>bảo</a:t>
            </a:r>
            <a:r>
              <a:rPr lang="en-US" sz="2400" dirty="0"/>
              <a:t> </a:t>
            </a:r>
            <a:r>
              <a:rPr lang="en-US" sz="2400" dirty="0" err="1"/>
              <a:t>mật</a:t>
            </a:r>
            <a:r>
              <a:rPr lang="en-US" sz="2400" dirty="0"/>
              <a:t> </a:t>
            </a:r>
            <a:r>
              <a:rPr lang="en-US" sz="2400" dirty="0" err="1"/>
              <a:t>và</a:t>
            </a:r>
            <a:r>
              <a:rPr lang="en-US" sz="2400" dirty="0"/>
              <a:t> </a:t>
            </a:r>
            <a:r>
              <a:rPr lang="en-US" sz="2400" dirty="0" err="1"/>
              <a:t>tự</a:t>
            </a:r>
            <a:r>
              <a:rPr lang="en-US" sz="2400" dirty="0"/>
              <a:t> </a:t>
            </a:r>
            <a:r>
              <a:rPr lang="en-US" sz="2400" dirty="0" err="1"/>
              <a:t>động</a:t>
            </a:r>
            <a:r>
              <a:rPr lang="en-US" sz="2400" dirty="0"/>
              <a:t> </a:t>
            </a:r>
            <a:r>
              <a:rPr lang="en-US" sz="2400" dirty="0" err="1"/>
              <a:t>khắc</a:t>
            </a:r>
            <a:r>
              <a:rPr lang="en-US" sz="2400" dirty="0"/>
              <a:t> </a:t>
            </a:r>
            <a:r>
              <a:rPr lang="en-US" sz="2400" dirty="0" err="1"/>
              <a:t>phục</a:t>
            </a:r>
            <a:r>
              <a:rPr lang="en-US" sz="2400" dirty="0"/>
              <a:t> vi </a:t>
            </a:r>
            <a:r>
              <a:rPr lang="en-US" sz="2400" dirty="0" err="1"/>
              <a:t>phạm</a:t>
            </a:r>
            <a:r>
              <a:rPr lang="en-US" sz="2400" dirty="0"/>
              <a:t> </a:t>
            </a:r>
            <a:r>
              <a:rPr lang="en-US" sz="2400" dirty="0" err="1"/>
              <a:t>cấu</a:t>
            </a:r>
            <a:r>
              <a:rPr lang="en-US" sz="2400" dirty="0"/>
              <a:t> </a:t>
            </a:r>
            <a:r>
              <a:rPr lang="en-US" sz="2400" dirty="0" err="1"/>
              <a:t>hình</a:t>
            </a:r>
            <a:r>
              <a:rPr lang="vi-VN" sz="2400" dirty="0"/>
              <a:t>.</a:t>
            </a:r>
            <a:endParaRPr lang="en-US" sz="2400" dirty="0"/>
          </a:p>
        </p:txBody>
      </p:sp>
    </p:spTree>
    <p:extLst>
      <p:ext uri="{BB962C8B-B14F-4D97-AF65-F5344CB8AC3E}">
        <p14:creationId xmlns:p14="http://schemas.microsoft.com/office/powerpoint/2010/main" val="150096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Tổng quan về giải pháp</a:t>
            </a:r>
            <a:endParaRPr lang="en-US" dirty="0"/>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pPr marL="0" indent="0">
              <a:buNone/>
            </a:pPr>
            <a:r>
              <a:rPr lang="en-US" sz="3000">
                <a:solidFill>
                  <a:srgbClr val="FF0000"/>
                </a:solidFill>
              </a:rPr>
              <a:t>Cung cấp mô tả chi tiết</a:t>
            </a:r>
            <a:r>
              <a:rPr lang="en-US" sz="3000"/>
              <a:t>.</a:t>
            </a:r>
          </a:p>
          <a:p>
            <a:pPr marL="0" indent="0">
              <a:buNone/>
            </a:pPr>
            <a:r>
              <a:rPr lang="en-US"/>
              <a:t>- </a:t>
            </a:r>
            <a:r>
              <a:rPr lang="vi-VN"/>
              <a:t>Học viên sẽ thực hiện các thao tác trên thực tế như:</a:t>
            </a:r>
          </a:p>
          <a:p>
            <a:pPr lvl="1"/>
            <a:r>
              <a:rPr lang="vi-VN"/>
              <a:t>Bảo </a:t>
            </a:r>
            <a:r>
              <a:rPr lang="vi-VN" dirty="0"/>
              <a:t>vệ dữ liệu trong Amazon S3 bằng chính sách truy cập, logging và versioning.</a:t>
            </a:r>
          </a:p>
          <a:p>
            <a:pPr lvl="1"/>
            <a:r>
              <a:rPr lang="vi-VN" dirty="0"/>
              <a:t>Thiết lập bảo mật mạng với VPC, Security Groups, ACLs và Network Firewall.</a:t>
            </a:r>
          </a:p>
          <a:p>
            <a:pPr lvl="1"/>
            <a:r>
              <a:rPr lang="vi-VN" dirty="0"/>
              <a:t>Mã hóa dữ liệu và tài nguyên bằng AWS KMS (bao gồm S3, EBS, Secrets).</a:t>
            </a:r>
          </a:p>
          <a:p>
            <a:pPr lvl="1"/>
            <a:r>
              <a:rPr lang="vi-VN" dirty="0"/>
              <a:t>Sử dụng CloudTrail, CloudWatch và AWS Config để giám sát và phát hiện vi phạm bảo mật.</a:t>
            </a:r>
            <a:endParaRPr lang="en-US" dirty="0"/>
          </a:p>
          <a:p>
            <a:pPr marL="228600" lvl="1" indent="0">
              <a:buNone/>
            </a:pPr>
            <a:r>
              <a:rPr lang="en-US" dirty="0">
                <a:sym typeface="Wingdings" panose="05000000000000000000" pitchFamily="2" charset="2"/>
              </a:rPr>
              <a:t> T</a:t>
            </a:r>
            <a:r>
              <a:rPr lang="vi-VN" dirty="0"/>
              <a:t>ạo ra một môi trường đám mây </a:t>
            </a:r>
            <a:r>
              <a:rPr lang="vi-VN" b="1" dirty="0"/>
              <a:t>an toàn, có khả năng phát hiện sớm các rủi ro</a:t>
            </a:r>
            <a:r>
              <a:rPr lang="vi-VN" dirty="0"/>
              <a:t>, và </a:t>
            </a:r>
            <a:r>
              <a:rPr lang="vi-VN" b="1" dirty="0"/>
              <a:t>tuân thủ tốt các chính sách bảo mật</a:t>
            </a:r>
            <a:r>
              <a:rPr lang="vi-VN" dirty="0"/>
              <a:t>.</a:t>
            </a:r>
          </a:p>
          <a:p>
            <a:pPr marL="0" indent="0">
              <a:buNone/>
            </a:pPr>
            <a:endParaRPr lang="en-US" dirty="0"/>
          </a:p>
        </p:txBody>
      </p:sp>
    </p:spTree>
    <p:extLst>
      <p:ext uri="{BB962C8B-B14F-4D97-AF65-F5344CB8AC3E}">
        <p14:creationId xmlns:p14="http://schemas.microsoft.com/office/powerpoint/2010/main" val="69293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45B9-9B87-E140-0546-BA482CDEC0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F02697-8ED5-96D3-AC44-DAAAF8DB224D}"/>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3" name="Title 2">
            <a:extLst>
              <a:ext uri="{FF2B5EF4-FFF2-40B4-BE49-F238E27FC236}">
                <a16:creationId xmlns:a16="http://schemas.microsoft.com/office/drawing/2014/main" id="{E8910520-1766-5790-818E-2A0111F07794}"/>
              </a:ext>
            </a:extLst>
          </p:cNvPr>
          <p:cNvSpPr>
            <a:spLocks noGrp="1"/>
          </p:cNvSpPr>
          <p:nvPr>
            <p:ph type="title" idx="1"/>
          </p:nvPr>
        </p:nvSpPr>
        <p:spPr/>
        <p:txBody>
          <a:bodyPr/>
          <a:lstStyle/>
          <a:p>
            <a:r>
              <a:rPr lang="en-US"/>
              <a:t>Tổng quan về giải pháp</a:t>
            </a:r>
            <a:endParaRPr lang="en-US" dirty="0"/>
          </a:p>
        </p:txBody>
      </p:sp>
      <p:sp>
        <p:nvSpPr>
          <p:cNvPr id="4" name="Content Placeholder 3">
            <a:extLst>
              <a:ext uri="{FF2B5EF4-FFF2-40B4-BE49-F238E27FC236}">
                <a16:creationId xmlns:a16="http://schemas.microsoft.com/office/drawing/2014/main" id="{D2E8A129-BD3C-5E88-0752-C1B7B2929A15}"/>
              </a:ext>
            </a:extLst>
          </p:cNvPr>
          <p:cNvSpPr>
            <a:spLocks noGrp="1"/>
          </p:cNvSpPr>
          <p:nvPr>
            <p:ph idx="2"/>
          </p:nvPr>
        </p:nvSpPr>
        <p:spPr/>
        <p:txBody>
          <a:bodyPr/>
          <a:lstStyle/>
          <a:p>
            <a:pPr>
              <a:buFontTx/>
              <a:buChar char="-"/>
            </a:pPr>
            <a:r>
              <a:rPr lang="en-US">
                <a:solidFill>
                  <a:srgbClr val="FF0000"/>
                </a:solidFill>
              </a:rPr>
              <a:t>Giải thích những cân nhắc trong thiết kế.</a:t>
            </a:r>
            <a:endParaRPr lang="en-US" dirty="0">
              <a:solidFill>
                <a:srgbClr val="FF0000"/>
              </a:solidFill>
            </a:endParaRPr>
          </a:p>
          <a:p>
            <a:pPr marL="0" indent="0">
              <a:buNone/>
            </a:pPr>
            <a:r>
              <a:rPr lang="en-US" sz="2600" b="1" dirty="0"/>
              <a:t>1. Nguyên </a:t>
            </a:r>
            <a:r>
              <a:rPr lang="en-US" sz="2600" b="1" dirty="0" err="1"/>
              <a:t>tắc</a:t>
            </a:r>
            <a:r>
              <a:rPr lang="en-US" sz="2600" b="1" dirty="0"/>
              <a:t> </a:t>
            </a:r>
            <a:r>
              <a:rPr lang="en-US" sz="2600" b="1" dirty="0" err="1"/>
              <a:t>bảo</a:t>
            </a:r>
            <a:r>
              <a:rPr lang="en-US" sz="2600" b="1" dirty="0"/>
              <a:t> </a:t>
            </a:r>
            <a:r>
              <a:rPr lang="en-US" sz="2600" b="1" dirty="0" err="1"/>
              <a:t>mật</a:t>
            </a:r>
            <a:r>
              <a:rPr lang="en-US" sz="2600" b="1" dirty="0"/>
              <a:t> </a:t>
            </a:r>
            <a:r>
              <a:rPr lang="en-US" sz="2600" b="1" dirty="0" err="1"/>
              <a:t>theo</a:t>
            </a:r>
            <a:r>
              <a:rPr lang="en-US" sz="2600" b="1" dirty="0"/>
              <a:t> </a:t>
            </a:r>
            <a:r>
              <a:rPr lang="en-US" sz="2600" b="1" dirty="0" err="1"/>
              <a:t>cấp</a:t>
            </a:r>
            <a:r>
              <a:rPr lang="en-US" sz="2600" b="1" dirty="0"/>
              <a:t> </a:t>
            </a:r>
            <a:r>
              <a:rPr lang="en-US" sz="2600" b="1" dirty="0" err="1"/>
              <a:t>độ</a:t>
            </a:r>
            <a:r>
              <a:rPr lang="en-US" sz="2600" b="1" dirty="0"/>
              <a:t> (Defense in Depth):</a:t>
            </a:r>
            <a:endParaRPr lang="en-US" sz="2600" dirty="0"/>
          </a:p>
          <a:p>
            <a:pPr marL="0" indent="0">
              <a:buNone/>
            </a:pPr>
            <a:r>
              <a:rPr lang="en-US" sz="2400" dirty="0"/>
              <a:t>- Bảo </a:t>
            </a:r>
            <a:r>
              <a:rPr lang="en-US" sz="2400" dirty="0" err="1"/>
              <a:t>mật</a:t>
            </a:r>
            <a:r>
              <a:rPr lang="en-US" sz="2400" dirty="0"/>
              <a:t> </a:t>
            </a:r>
            <a:r>
              <a:rPr lang="en-US" sz="2400" dirty="0" err="1"/>
              <a:t>từng</a:t>
            </a:r>
            <a:r>
              <a:rPr lang="en-US" sz="2400" dirty="0"/>
              <a:t> </a:t>
            </a:r>
            <a:r>
              <a:rPr lang="en-US" sz="2400" dirty="0" err="1"/>
              <a:t>lớp</a:t>
            </a:r>
            <a:r>
              <a:rPr lang="en-US" sz="2400" dirty="0"/>
              <a:t> (</a:t>
            </a:r>
            <a:r>
              <a:rPr lang="en-US" sz="2400" dirty="0" err="1"/>
              <a:t>dữ</a:t>
            </a:r>
            <a:r>
              <a:rPr lang="en-US" sz="2400" dirty="0"/>
              <a:t> </a:t>
            </a:r>
            <a:r>
              <a:rPr lang="en-US" sz="2400" dirty="0" err="1"/>
              <a:t>liệu</a:t>
            </a:r>
            <a:r>
              <a:rPr lang="en-US" sz="2400" dirty="0"/>
              <a:t>, </a:t>
            </a:r>
            <a:r>
              <a:rPr lang="en-US" sz="2400" dirty="0" err="1"/>
              <a:t>mạng</a:t>
            </a:r>
            <a:r>
              <a:rPr lang="en-US" sz="2400" dirty="0"/>
              <a:t>, </a:t>
            </a:r>
            <a:r>
              <a:rPr lang="en-US" sz="2400" dirty="0" err="1"/>
              <a:t>tính</a:t>
            </a:r>
            <a:r>
              <a:rPr lang="en-US" sz="2400" dirty="0"/>
              <a:t> </a:t>
            </a:r>
            <a:r>
              <a:rPr lang="en-US" sz="2400" dirty="0" err="1"/>
              <a:t>toán</a:t>
            </a:r>
            <a:r>
              <a:rPr lang="en-US" sz="2400" dirty="0"/>
              <a:t>) </a:t>
            </a:r>
            <a:r>
              <a:rPr lang="en-US" sz="2400" dirty="0" err="1"/>
              <a:t>để</a:t>
            </a:r>
            <a:r>
              <a:rPr lang="en-US" sz="2400" dirty="0"/>
              <a:t> </a:t>
            </a:r>
            <a:r>
              <a:rPr lang="en-US" sz="2400" dirty="0" err="1"/>
              <a:t>ngăn</a:t>
            </a:r>
            <a:r>
              <a:rPr lang="en-US" sz="2400" dirty="0"/>
              <a:t> </a:t>
            </a:r>
            <a:r>
              <a:rPr lang="en-US" sz="2400" dirty="0" err="1"/>
              <a:t>chặn</a:t>
            </a:r>
            <a:r>
              <a:rPr lang="en-US" sz="2400" dirty="0"/>
              <a:t> </a:t>
            </a:r>
            <a:r>
              <a:rPr lang="en-US" sz="2400" dirty="0" err="1"/>
              <a:t>các</a:t>
            </a:r>
            <a:r>
              <a:rPr lang="en-US" sz="2400" dirty="0"/>
              <a:t> </a:t>
            </a:r>
            <a:r>
              <a:rPr lang="en-US" sz="2400" dirty="0" err="1"/>
              <a:t>mối</a:t>
            </a:r>
            <a:r>
              <a:rPr lang="en-US" sz="2400" dirty="0"/>
              <a:t> </a:t>
            </a:r>
            <a:r>
              <a:rPr lang="en-US" sz="2400" dirty="0" err="1"/>
              <a:t>đe</a:t>
            </a:r>
            <a:r>
              <a:rPr lang="en-US" sz="2400" dirty="0"/>
              <a:t> </a:t>
            </a:r>
            <a:r>
              <a:rPr lang="en-US" sz="2400" dirty="0" err="1"/>
              <a:t>dọa</a:t>
            </a:r>
            <a:r>
              <a:rPr lang="en-US" sz="2400" dirty="0"/>
              <a:t> ở </a:t>
            </a:r>
            <a:r>
              <a:rPr lang="en-US" sz="2400" dirty="0" err="1"/>
              <a:t>nhiều</a:t>
            </a:r>
            <a:r>
              <a:rPr lang="en-US" sz="2400" dirty="0"/>
              <a:t> </a:t>
            </a:r>
            <a:r>
              <a:rPr lang="en-US" sz="2400" dirty="0" err="1"/>
              <a:t>điểm</a:t>
            </a:r>
            <a:r>
              <a:rPr lang="en-US" sz="2400" dirty="0"/>
              <a:t> </a:t>
            </a:r>
            <a:r>
              <a:rPr lang="en-US" sz="2400" dirty="0" err="1"/>
              <a:t>khác</a:t>
            </a:r>
            <a:r>
              <a:rPr lang="en-US" sz="2400" dirty="0"/>
              <a:t> </a:t>
            </a:r>
            <a:r>
              <a:rPr lang="en-US" sz="2400" dirty="0" err="1"/>
              <a:t>nhau</a:t>
            </a:r>
            <a:r>
              <a:rPr lang="en-US" dirty="0"/>
              <a:t>.</a:t>
            </a:r>
          </a:p>
          <a:p>
            <a:pPr marL="0" indent="0">
              <a:buNone/>
            </a:pPr>
            <a:r>
              <a:rPr lang="en-US" sz="2600" b="1" dirty="0"/>
              <a:t>2.</a:t>
            </a:r>
            <a:r>
              <a:rPr lang="vi-VN" sz="2600" b="1" dirty="0"/>
              <a:t> Quyền truy cập tối thiểu (Least Privilege Access):</a:t>
            </a:r>
            <a:endParaRPr lang="vi-VN" sz="2600" dirty="0"/>
          </a:p>
          <a:p>
            <a:pPr marL="0" indent="0">
              <a:buNone/>
            </a:pPr>
            <a:r>
              <a:rPr lang="en-US" sz="2400" dirty="0"/>
              <a:t>- </a:t>
            </a:r>
            <a:r>
              <a:rPr lang="vi-VN" sz="2400" dirty="0"/>
              <a:t>IAM và bucket policy phải chỉ cho phép người dùng và dịch vụ có quyền cần thiết, không dư thừa.</a:t>
            </a:r>
            <a:endParaRPr lang="en-US" sz="2400" dirty="0"/>
          </a:p>
          <a:p>
            <a:pPr marL="0" indent="0">
              <a:buNone/>
            </a:pPr>
            <a:r>
              <a:rPr lang="en-US" sz="2600" b="1" dirty="0"/>
              <a:t>3. </a:t>
            </a:r>
            <a:r>
              <a:rPr lang="en-US" sz="2600" b="1" dirty="0" err="1"/>
              <a:t>Khả</a:t>
            </a:r>
            <a:r>
              <a:rPr lang="en-US" sz="2600" b="1" dirty="0"/>
              <a:t> </a:t>
            </a:r>
            <a:r>
              <a:rPr lang="en-US" sz="2600" b="1" dirty="0" err="1"/>
              <a:t>năng</a:t>
            </a:r>
            <a:r>
              <a:rPr lang="en-US" sz="2600" b="1" dirty="0"/>
              <a:t> </a:t>
            </a:r>
            <a:r>
              <a:rPr lang="en-US" sz="2600" b="1" dirty="0" err="1"/>
              <a:t>ghi</a:t>
            </a:r>
            <a:r>
              <a:rPr lang="en-US" sz="2600" b="1" dirty="0"/>
              <a:t> log </a:t>
            </a:r>
            <a:r>
              <a:rPr lang="en-US" sz="2600" b="1" dirty="0" err="1"/>
              <a:t>và</a:t>
            </a:r>
            <a:r>
              <a:rPr lang="en-US" sz="2600" b="1" dirty="0"/>
              <a:t> </a:t>
            </a:r>
            <a:r>
              <a:rPr lang="en-US" sz="2600" b="1" dirty="0" err="1"/>
              <a:t>theo</a:t>
            </a:r>
            <a:r>
              <a:rPr lang="en-US" sz="2600" b="1" dirty="0"/>
              <a:t> </a:t>
            </a:r>
            <a:r>
              <a:rPr lang="en-US" sz="2600" b="1" dirty="0" err="1"/>
              <a:t>dõi</a:t>
            </a:r>
            <a:r>
              <a:rPr lang="en-US" sz="2600" b="1" dirty="0"/>
              <a:t>:</a:t>
            </a:r>
            <a:endParaRPr lang="vi-VN" sz="2600" b="1" dirty="0"/>
          </a:p>
          <a:p>
            <a:pPr marL="0" indent="0">
              <a:buNone/>
            </a:pPr>
            <a:r>
              <a:rPr lang="en-US" sz="2400" dirty="0"/>
              <a:t>- </a:t>
            </a:r>
            <a:r>
              <a:rPr lang="vi-VN" sz="2400" dirty="0"/>
              <a:t>CloudTrail, CloudWatch và S3 Logging cần được bật để có thể phát hiện các hoạt động đáng ngờ và phục vụ mục đích điều tra.</a:t>
            </a:r>
            <a:endParaRPr lang="en-US" sz="2400" dirty="0"/>
          </a:p>
          <a:p>
            <a:pPr marL="0" indent="0">
              <a:buNone/>
            </a:pPr>
            <a:endParaRPr lang="en-US" dirty="0"/>
          </a:p>
        </p:txBody>
      </p:sp>
    </p:spTree>
    <p:extLst>
      <p:ext uri="{BB962C8B-B14F-4D97-AF65-F5344CB8AC3E}">
        <p14:creationId xmlns:p14="http://schemas.microsoft.com/office/powerpoint/2010/main" val="177479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42BF-1171-ADE4-BDFF-FFFD3F2953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F161A-91D2-09FD-2123-F84532A42FAB}"/>
              </a:ext>
            </a:extLst>
          </p:cNvPr>
          <p:cNvSpPr>
            <a:spLocks noGrp="1"/>
          </p:cNvSpPr>
          <p:nvPr>
            <p:ph type="sldNum" idx="97"/>
          </p:nvPr>
        </p:nvSpPr>
        <p:spPr/>
        <p:txBody>
          <a:bodyPr/>
          <a:lstStyle/>
          <a:p>
            <a:fld id="{4037B1B0-0345-4E15-985A-6BECCDBE474F}" type="slidenum">
              <a:rPr lang="en-US" smtClean="0"/>
              <a:pPr/>
              <a:t>9</a:t>
            </a:fld>
            <a:endParaRPr lang="en-US" dirty="0"/>
          </a:p>
        </p:txBody>
      </p:sp>
      <p:sp>
        <p:nvSpPr>
          <p:cNvPr id="3" name="Title 2">
            <a:extLst>
              <a:ext uri="{FF2B5EF4-FFF2-40B4-BE49-F238E27FC236}">
                <a16:creationId xmlns:a16="http://schemas.microsoft.com/office/drawing/2014/main" id="{B54B0B29-C758-92CD-825A-9B92CBDABAD0}"/>
              </a:ext>
            </a:extLst>
          </p:cNvPr>
          <p:cNvSpPr>
            <a:spLocks noGrp="1"/>
          </p:cNvSpPr>
          <p:nvPr>
            <p:ph type="title" idx="1"/>
          </p:nvPr>
        </p:nvSpPr>
        <p:spPr/>
        <p:txBody>
          <a:bodyPr/>
          <a:lstStyle/>
          <a:p>
            <a:r>
              <a:rPr lang="en-US"/>
              <a:t>Tổng quan về giải pháp</a:t>
            </a:r>
            <a:endParaRPr lang="en-US" dirty="0"/>
          </a:p>
        </p:txBody>
      </p:sp>
      <p:sp>
        <p:nvSpPr>
          <p:cNvPr id="4" name="Content Placeholder 3">
            <a:extLst>
              <a:ext uri="{FF2B5EF4-FFF2-40B4-BE49-F238E27FC236}">
                <a16:creationId xmlns:a16="http://schemas.microsoft.com/office/drawing/2014/main" id="{49CBBC59-3908-3414-CEA3-35BD3F66D872}"/>
              </a:ext>
            </a:extLst>
          </p:cNvPr>
          <p:cNvSpPr>
            <a:spLocks noGrp="1"/>
          </p:cNvSpPr>
          <p:nvPr>
            <p:ph idx="2"/>
          </p:nvPr>
        </p:nvSpPr>
        <p:spPr/>
        <p:txBody>
          <a:bodyPr/>
          <a:lstStyle/>
          <a:p>
            <a:pPr>
              <a:buFontTx/>
              <a:buChar char="-"/>
            </a:pPr>
            <a:r>
              <a:rPr lang="en-US">
                <a:solidFill>
                  <a:srgbClr val="FF0000"/>
                </a:solidFill>
              </a:rPr>
              <a:t>Giải thích những cân nhắc trong thiết kế</a:t>
            </a:r>
            <a:endParaRPr lang="en-US" dirty="0">
              <a:solidFill>
                <a:srgbClr val="FF0000"/>
              </a:solidFill>
            </a:endParaRPr>
          </a:p>
          <a:p>
            <a:pPr marL="0" indent="0">
              <a:buNone/>
            </a:pPr>
            <a:r>
              <a:rPr lang="en-US" sz="2600" b="1" dirty="0"/>
              <a:t>4. </a:t>
            </a:r>
            <a:r>
              <a:rPr lang="en-US" sz="2600" b="1" dirty="0" err="1"/>
              <a:t>Tự</a:t>
            </a:r>
            <a:r>
              <a:rPr lang="en-US" sz="2600" b="1" dirty="0"/>
              <a:t> </a:t>
            </a:r>
            <a:r>
              <a:rPr lang="en-US" sz="2600" b="1" dirty="0" err="1"/>
              <a:t>động</a:t>
            </a:r>
            <a:r>
              <a:rPr lang="en-US" sz="2600" b="1" dirty="0"/>
              <a:t> </a:t>
            </a:r>
            <a:r>
              <a:rPr lang="en-US" sz="2600" b="1" dirty="0" err="1"/>
              <a:t>hóa</a:t>
            </a:r>
            <a:r>
              <a:rPr lang="en-US" sz="2600" b="1" dirty="0"/>
              <a:t> </a:t>
            </a:r>
            <a:r>
              <a:rPr lang="en-US" sz="2600" b="1" dirty="0" err="1"/>
              <a:t>và</a:t>
            </a:r>
            <a:r>
              <a:rPr lang="en-US" sz="2600" b="1" dirty="0"/>
              <a:t> </a:t>
            </a:r>
            <a:r>
              <a:rPr lang="en-US" sz="2600" b="1" dirty="0" err="1"/>
              <a:t>tuân</a:t>
            </a:r>
            <a:r>
              <a:rPr lang="en-US" sz="2600" b="1" dirty="0"/>
              <a:t> </a:t>
            </a:r>
            <a:r>
              <a:rPr lang="en-US" sz="2600" b="1" dirty="0" err="1"/>
              <a:t>thủ</a:t>
            </a:r>
            <a:r>
              <a:rPr lang="en-US" sz="2600" b="1" dirty="0"/>
              <a:t>:</a:t>
            </a:r>
          </a:p>
          <a:p>
            <a:pPr marL="0" indent="0">
              <a:buNone/>
            </a:pPr>
            <a:r>
              <a:rPr lang="en-US" sz="2400" dirty="0"/>
              <a:t>- </a:t>
            </a:r>
            <a:r>
              <a:rPr lang="en-US" sz="2400" dirty="0" err="1"/>
              <a:t>Sử</a:t>
            </a:r>
            <a:r>
              <a:rPr lang="en-US" sz="2400" dirty="0"/>
              <a:t> </a:t>
            </a:r>
            <a:r>
              <a:rPr lang="en-US" sz="2400" dirty="0" err="1"/>
              <a:t>dụng</a:t>
            </a:r>
            <a:r>
              <a:rPr lang="en-US" sz="2400" dirty="0"/>
              <a:t> AWS Config </a:t>
            </a:r>
            <a:r>
              <a:rPr lang="en-US" sz="2400" dirty="0" err="1"/>
              <a:t>để</a:t>
            </a:r>
            <a:r>
              <a:rPr lang="en-US" sz="2400" dirty="0"/>
              <a:t> </a:t>
            </a:r>
            <a:r>
              <a:rPr lang="en-US" sz="2400" dirty="0" err="1"/>
              <a:t>tự</a:t>
            </a:r>
            <a:r>
              <a:rPr lang="en-US" sz="2400" dirty="0"/>
              <a:t> </a:t>
            </a:r>
            <a:r>
              <a:rPr lang="en-US" sz="2400" dirty="0" err="1"/>
              <a:t>động</a:t>
            </a:r>
            <a:r>
              <a:rPr lang="en-US" sz="2400" dirty="0"/>
              <a:t> </a:t>
            </a:r>
            <a:r>
              <a:rPr lang="en-US" sz="2400" dirty="0" err="1"/>
              <a:t>phát</a:t>
            </a:r>
            <a:r>
              <a:rPr lang="en-US" sz="2400" dirty="0"/>
              <a:t> </a:t>
            </a:r>
            <a:r>
              <a:rPr lang="en-US" sz="2400" dirty="0" err="1"/>
              <a:t>hiện</a:t>
            </a:r>
            <a:r>
              <a:rPr lang="en-US" sz="2400" dirty="0"/>
              <a:t> </a:t>
            </a:r>
            <a:r>
              <a:rPr lang="en-US" sz="2400" dirty="0" err="1"/>
              <a:t>sai</a:t>
            </a:r>
            <a:r>
              <a:rPr lang="en-US" sz="2400" dirty="0"/>
              <a:t> </a:t>
            </a:r>
            <a:r>
              <a:rPr lang="en-US" sz="2400" dirty="0" err="1"/>
              <a:t>lệch</a:t>
            </a:r>
            <a:r>
              <a:rPr lang="en-US" sz="2400" dirty="0"/>
              <a:t> </a:t>
            </a:r>
            <a:r>
              <a:rPr lang="en-US" sz="2400" dirty="0" err="1"/>
              <a:t>cấu</a:t>
            </a:r>
            <a:r>
              <a:rPr lang="en-US" sz="2400" dirty="0"/>
              <a:t> </a:t>
            </a:r>
            <a:r>
              <a:rPr lang="en-US" sz="2400" dirty="0" err="1"/>
              <a:t>hình</a:t>
            </a:r>
            <a:r>
              <a:rPr lang="en-US" sz="2400" dirty="0"/>
              <a:t> </a:t>
            </a:r>
            <a:r>
              <a:rPr lang="en-US" sz="2400" dirty="0" err="1"/>
              <a:t>và</a:t>
            </a:r>
            <a:r>
              <a:rPr lang="en-US" sz="2400" dirty="0"/>
              <a:t> </a:t>
            </a:r>
            <a:r>
              <a:rPr lang="en-US" sz="2400" dirty="0" err="1"/>
              <a:t>gợi</a:t>
            </a:r>
            <a:r>
              <a:rPr lang="en-US" sz="2400" dirty="0"/>
              <a:t> ý </a:t>
            </a:r>
            <a:r>
              <a:rPr lang="en-US" sz="2400" dirty="0" err="1"/>
              <a:t>hoặc</a:t>
            </a:r>
            <a:r>
              <a:rPr lang="en-US" sz="2400" dirty="0"/>
              <a:t> </a:t>
            </a:r>
            <a:r>
              <a:rPr lang="en-US" sz="2400" dirty="0" err="1"/>
              <a:t>thực</a:t>
            </a:r>
            <a:r>
              <a:rPr lang="en-US" sz="2400" dirty="0"/>
              <a:t> </a:t>
            </a:r>
            <a:r>
              <a:rPr lang="en-US" sz="2400" dirty="0" err="1"/>
              <a:t>hiện</a:t>
            </a:r>
            <a:r>
              <a:rPr lang="en-US" sz="2400" dirty="0"/>
              <a:t> </a:t>
            </a:r>
            <a:r>
              <a:rPr lang="en-US" sz="2400" dirty="0" err="1"/>
              <a:t>khắc</a:t>
            </a:r>
            <a:r>
              <a:rPr lang="en-US" sz="2400" dirty="0"/>
              <a:t> </a:t>
            </a:r>
            <a:r>
              <a:rPr lang="en-US" sz="2400" dirty="0" err="1"/>
              <a:t>phục</a:t>
            </a:r>
            <a:r>
              <a:rPr lang="en-US" dirty="0"/>
              <a:t>.</a:t>
            </a:r>
          </a:p>
          <a:p>
            <a:pPr marL="0" indent="0">
              <a:buNone/>
            </a:pPr>
            <a:r>
              <a:rPr lang="en-US" sz="2600" b="1" dirty="0"/>
              <a:t>5.</a:t>
            </a:r>
            <a:r>
              <a:rPr lang="vi-VN" sz="2600" b="1" dirty="0"/>
              <a:t> </a:t>
            </a:r>
            <a:r>
              <a:rPr lang="en-US" sz="2600" b="1" dirty="0"/>
              <a:t>Hiệu </a:t>
            </a:r>
            <a:r>
              <a:rPr lang="en-US" sz="2600" b="1" dirty="0" err="1"/>
              <a:t>suất</a:t>
            </a:r>
            <a:r>
              <a:rPr lang="en-US" sz="2600" b="1" dirty="0"/>
              <a:t> </a:t>
            </a:r>
            <a:r>
              <a:rPr lang="en-US" sz="2600" b="1" dirty="0" err="1"/>
              <a:t>và</a:t>
            </a:r>
            <a:r>
              <a:rPr lang="en-US" sz="2600" b="1" dirty="0"/>
              <a:t> chi </a:t>
            </a:r>
            <a:r>
              <a:rPr lang="en-US" sz="2600" b="1" dirty="0" err="1"/>
              <a:t>phí</a:t>
            </a:r>
            <a:r>
              <a:rPr lang="en-US" sz="2600" b="1" dirty="0"/>
              <a:t>:</a:t>
            </a:r>
            <a:endParaRPr lang="vi-VN" sz="2600" b="1" dirty="0"/>
          </a:p>
          <a:p>
            <a:pPr marL="0" indent="0">
              <a:buNone/>
            </a:pPr>
            <a:r>
              <a:rPr lang="en-US" sz="2400" dirty="0"/>
              <a:t>- </a:t>
            </a:r>
            <a:r>
              <a:rPr lang="en-US" sz="2400" dirty="0" err="1"/>
              <a:t>Cân</a:t>
            </a:r>
            <a:r>
              <a:rPr lang="en-US" sz="2400" dirty="0"/>
              <a:t> </a:t>
            </a:r>
            <a:r>
              <a:rPr lang="en-US" sz="2400" dirty="0" err="1"/>
              <a:t>nhắc</a:t>
            </a:r>
            <a:r>
              <a:rPr lang="en-US" sz="2400" dirty="0"/>
              <a:t> </a:t>
            </a:r>
            <a:r>
              <a:rPr lang="en-US" sz="2400" dirty="0" err="1"/>
              <a:t>giữa</a:t>
            </a:r>
            <a:r>
              <a:rPr lang="en-US" sz="2400" dirty="0"/>
              <a:t> </a:t>
            </a:r>
            <a:r>
              <a:rPr lang="en-US" sz="2400" dirty="0" err="1"/>
              <a:t>mức</a:t>
            </a:r>
            <a:r>
              <a:rPr lang="en-US" sz="2400" dirty="0"/>
              <a:t> </a:t>
            </a:r>
            <a:r>
              <a:rPr lang="en-US" sz="2400" dirty="0" err="1"/>
              <a:t>độ</a:t>
            </a:r>
            <a:r>
              <a:rPr lang="en-US" sz="2400" dirty="0"/>
              <a:t> </a:t>
            </a:r>
            <a:r>
              <a:rPr lang="en-US" sz="2400" dirty="0" err="1"/>
              <a:t>bảo</a:t>
            </a:r>
            <a:r>
              <a:rPr lang="en-US" sz="2400" dirty="0"/>
              <a:t> </a:t>
            </a:r>
            <a:r>
              <a:rPr lang="en-US" sz="2400" dirty="0" err="1"/>
              <a:t>mật</a:t>
            </a:r>
            <a:r>
              <a:rPr lang="en-US" sz="2400" dirty="0"/>
              <a:t> </a:t>
            </a:r>
            <a:r>
              <a:rPr lang="en-US" sz="2400" dirty="0" err="1"/>
              <a:t>và</a:t>
            </a:r>
            <a:r>
              <a:rPr lang="en-US" sz="2400" dirty="0"/>
              <a:t> chi </a:t>
            </a:r>
            <a:r>
              <a:rPr lang="en-US" sz="2400" dirty="0" err="1"/>
              <a:t>phí</a:t>
            </a:r>
            <a:r>
              <a:rPr lang="en-US" sz="2400" dirty="0"/>
              <a:t> (</a:t>
            </a:r>
            <a:r>
              <a:rPr lang="en-US" sz="2400" dirty="0" err="1"/>
              <a:t>ví</a:t>
            </a:r>
            <a:r>
              <a:rPr lang="en-US" sz="2400" dirty="0"/>
              <a:t> </a:t>
            </a:r>
            <a:r>
              <a:rPr lang="en-US" sz="2400" dirty="0" err="1"/>
              <a:t>dụ</a:t>
            </a:r>
            <a:r>
              <a:rPr lang="en-US" sz="2400" dirty="0"/>
              <a:t>: log </a:t>
            </a:r>
            <a:r>
              <a:rPr lang="en-US" sz="2400" dirty="0" err="1"/>
              <a:t>nhiều</a:t>
            </a:r>
            <a:r>
              <a:rPr lang="en-US" sz="2400" dirty="0"/>
              <a:t> </a:t>
            </a:r>
            <a:r>
              <a:rPr lang="en-US" sz="2400" dirty="0" err="1"/>
              <a:t>thì</a:t>
            </a:r>
            <a:r>
              <a:rPr lang="en-US" sz="2400" dirty="0"/>
              <a:t> </a:t>
            </a:r>
            <a:r>
              <a:rPr lang="en-US" sz="2400" dirty="0" err="1"/>
              <a:t>tốn</a:t>
            </a:r>
            <a:r>
              <a:rPr lang="en-US" sz="2400" dirty="0"/>
              <a:t> chi </a:t>
            </a:r>
            <a:r>
              <a:rPr lang="en-US" sz="2400" dirty="0" err="1"/>
              <a:t>phí</a:t>
            </a:r>
            <a:r>
              <a:rPr lang="en-US" sz="2400" dirty="0"/>
              <a:t> CloudWatch Logs; firewall </a:t>
            </a:r>
            <a:r>
              <a:rPr lang="en-US" sz="2400" dirty="0" err="1"/>
              <a:t>cũng</a:t>
            </a:r>
            <a:r>
              <a:rPr lang="en-US" sz="2400" dirty="0"/>
              <a:t> </a:t>
            </a:r>
            <a:r>
              <a:rPr lang="en-US" sz="2400" dirty="0" err="1"/>
              <a:t>có</a:t>
            </a:r>
            <a:r>
              <a:rPr lang="en-US" sz="2400" dirty="0"/>
              <a:t> chi </a:t>
            </a:r>
            <a:r>
              <a:rPr lang="en-US" sz="2400" dirty="0" err="1"/>
              <a:t>phí</a:t>
            </a:r>
            <a:r>
              <a:rPr lang="en-US" sz="2400" dirty="0"/>
              <a:t> </a:t>
            </a:r>
            <a:r>
              <a:rPr lang="en-US" sz="2400" dirty="0" err="1"/>
              <a:t>vận</a:t>
            </a:r>
            <a:r>
              <a:rPr lang="en-US" sz="2400" dirty="0"/>
              <a:t> </a:t>
            </a:r>
            <a:r>
              <a:rPr lang="en-US" sz="2400" dirty="0" err="1"/>
              <a:t>hành</a:t>
            </a:r>
            <a:r>
              <a:rPr lang="en-US" sz="2400" dirty="0"/>
              <a:t>)</a:t>
            </a:r>
            <a:r>
              <a:rPr lang="vi-VN" sz="2400" dirty="0"/>
              <a:t>.</a:t>
            </a:r>
            <a:endParaRPr lang="en-US" sz="2400" dirty="0"/>
          </a:p>
          <a:p>
            <a:pPr marL="0" indent="0">
              <a:buNone/>
            </a:pPr>
            <a:r>
              <a:rPr lang="en-US" sz="2600" b="1" dirty="0"/>
              <a:t>6. </a:t>
            </a:r>
            <a:r>
              <a:rPr lang="en-US" sz="2600" b="1" dirty="0" err="1"/>
              <a:t>Khả</a:t>
            </a:r>
            <a:r>
              <a:rPr lang="en-US" sz="2600" b="1" dirty="0"/>
              <a:t> </a:t>
            </a:r>
            <a:r>
              <a:rPr lang="en-US" sz="2600" b="1" dirty="0" err="1"/>
              <a:t>năng</a:t>
            </a:r>
            <a:r>
              <a:rPr lang="en-US" sz="2600" b="1" dirty="0"/>
              <a:t> </a:t>
            </a:r>
            <a:r>
              <a:rPr lang="en-US" sz="2600" b="1" dirty="0" err="1"/>
              <a:t>mở</a:t>
            </a:r>
            <a:r>
              <a:rPr lang="en-US" sz="2600" b="1" dirty="0"/>
              <a:t> </a:t>
            </a:r>
            <a:r>
              <a:rPr lang="en-US" sz="2600" b="1" dirty="0" err="1"/>
              <a:t>rộng</a:t>
            </a:r>
            <a:endParaRPr lang="vi-VN" sz="2600" b="1" dirty="0"/>
          </a:p>
          <a:p>
            <a:pPr marL="0" indent="0">
              <a:buNone/>
            </a:pPr>
            <a:r>
              <a:rPr lang="en-US" sz="2400" dirty="0"/>
              <a:t>- </a:t>
            </a:r>
            <a:r>
              <a:rPr lang="en-US" sz="2400" dirty="0" err="1"/>
              <a:t>Thiết</a:t>
            </a:r>
            <a:r>
              <a:rPr lang="en-US" sz="2400" dirty="0"/>
              <a:t> </a:t>
            </a:r>
            <a:r>
              <a:rPr lang="en-US" sz="2400" dirty="0" err="1"/>
              <a:t>kế</a:t>
            </a:r>
            <a:r>
              <a:rPr lang="en-US" sz="2400" dirty="0"/>
              <a:t> </a:t>
            </a:r>
            <a:r>
              <a:rPr lang="en-US" sz="2400" dirty="0" err="1"/>
              <a:t>cấu</a:t>
            </a:r>
            <a:r>
              <a:rPr lang="en-US" sz="2400" dirty="0"/>
              <a:t> </a:t>
            </a:r>
            <a:r>
              <a:rPr lang="en-US" sz="2400" dirty="0" err="1"/>
              <a:t>hình</a:t>
            </a:r>
            <a:r>
              <a:rPr lang="en-US" sz="2400" dirty="0"/>
              <a:t> </a:t>
            </a:r>
            <a:r>
              <a:rPr lang="en-US" sz="2400" dirty="0" err="1"/>
              <a:t>sao</a:t>
            </a:r>
            <a:r>
              <a:rPr lang="en-US" sz="2400" dirty="0"/>
              <a:t> </a:t>
            </a:r>
            <a:r>
              <a:rPr lang="en-US" sz="2400" dirty="0" err="1"/>
              <a:t>cho</a:t>
            </a:r>
            <a:r>
              <a:rPr lang="en-US" sz="2400" dirty="0"/>
              <a:t> </a:t>
            </a:r>
            <a:r>
              <a:rPr lang="en-US" sz="2400" dirty="0" err="1"/>
              <a:t>dễ</a:t>
            </a:r>
            <a:r>
              <a:rPr lang="en-US" sz="2400" dirty="0"/>
              <a:t> </a:t>
            </a:r>
            <a:r>
              <a:rPr lang="en-US" sz="2400" dirty="0" err="1"/>
              <a:t>dàng</a:t>
            </a:r>
            <a:r>
              <a:rPr lang="en-US" sz="2400" dirty="0"/>
              <a:t> </a:t>
            </a:r>
            <a:r>
              <a:rPr lang="en-US" sz="2400" dirty="0" err="1"/>
              <a:t>mở</a:t>
            </a:r>
            <a:r>
              <a:rPr lang="en-US" sz="2400" dirty="0"/>
              <a:t> </a:t>
            </a:r>
            <a:r>
              <a:rPr lang="en-US" sz="2400" dirty="0" err="1"/>
              <a:t>rộng</a:t>
            </a:r>
            <a:r>
              <a:rPr lang="en-US" sz="2400" dirty="0"/>
              <a:t> </a:t>
            </a:r>
            <a:r>
              <a:rPr lang="en-US" sz="2400" dirty="0" err="1"/>
              <a:t>quy</a:t>
            </a:r>
            <a:r>
              <a:rPr lang="en-US" sz="2400" dirty="0"/>
              <a:t> </a:t>
            </a:r>
            <a:r>
              <a:rPr lang="en-US" sz="2400" dirty="0" err="1"/>
              <a:t>mô</a:t>
            </a:r>
            <a:r>
              <a:rPr lang="en-US" sz="2400" dirty="0"/>
              <a:t> </a:t>
            </a:r>
            <a:r>
              <a:rPr lang="en-US" sz="2400" dirty="0" err="1"/>
              <a:t>mà</a:t>
            </a:r>
            <a:r>
              <a:rPr lang="en-US" sz="2400" dirty="0"/>
              <a:t> </a:t>
            </a:r>
            <a:r>
              <a:rPr lang="en-US" sz="2400" dirty="0" err="1"/>
              <a:t>không</a:t>
            </a:r>
            <a:r>
              <a:rPr lang="en-US" sz="2400" dirty="0"/>
              <a:t> </a:t>
            </a:r>
            <a:r>
              <a:rPr lang="en-US" sz="2400" dirty="0" err="1"/>
              <a:t>phải</a:t>
            </a:r>
            <a:r>
              <a:rPr lang="en-US" sz="2400" dirty="0"/>
              <a:t> </a:t>
            </a:r>
            <a:r>
              <a:rPr lang="en-US" sz="2400" dirty="0" err="1"/>
              <a:t>làm</a:t>
            </a:r>
            <a:r>
              <a:rPr lang="en-US" sz="2400" dirty="0"/>
              <a:t> </a:t>
            </a:r>
            <a:r>
              <a:rPr lang="en-US" sz="2400" dirty="0" err="1"/>
              <a:t>lại</a:t>
            </a:r>
            <a:r>
              <a:rPr lang="en-US" sz="2400" dirty="0"/>
              <a:t> </a:t>
            </a:r>
            <a:r>
              <a:rPr lang="en-US" sz="2400" dirty="0" err="1"/>
              <a:t>từ</a:t>
            </a:r>
            <a:r>
              <a:rPr lang="en-US" sz="2400" dirty="0"/>
              <a:t> </a:t>
            </a:r>
            <a:r>
              <a:rPr lang="en-US" sz="2400" dirty="0" err="1"/>
              <a:t>đầu</a:t>
            </a:r>
            <a:r>
              <a:rPr lang="vi-VN" sz="2400" dirty="0"/>
              <a:t>.</a:t>
            </a:r>
            <a:endParaRPr lang="en-US" sz="2400" dirty="0"/>
          </a:p>
          <a:p>
            <a:pPr marL="0" indent="0">
              <a:buNone/>
            </a:pPr>
            <a:endParaRPr lang="en-US" dirty="0"/>
          </a:p>
        </p:txBody>
      </p:sp>
    </p:spTree>
    <p:extLst>
      <p:ext uri="{BB962C8B-B14F-4D97-AF65-F5344CB8AC3E}">
        <p14:creationId xmlns:p14="http://schemas.microsoft.com/office/powerpoint/2010/main" val="3724852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11742</TotalTime>
  <Words>4827</Words>
  <Application>Microsoft Office PowerPoint</Application>
  <PresentationFormat>Widescreen</PresentationFormat>
  <Paragraphs>320</Paragraphs>
  <Slides>27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Amazon Ember Display</vt:lpstr>
      <vt:lpstr>Amazon Ember Display</vt:lpstr>
      <vt:lpstr>Amazon Ember Display Heavy</vt:lpstr>
      <vt:lpstr>Arial</vt:lpstr>
      <vt:lpstr>Calibri</vt:lpstr>
      <vt:lpstr>Lucida Console</vt:lpstr>
      <vt:lpstr>Wingdings</vt:lpstr>
      <vt:lpstr>OneBrand EVO (2022-Q4) ColorSet 3</vt:lpstr>
      <vt:lpstr>Academy Lab Projects – Showcase</vt:lpstr>
      <vt:lpstr>Tổng quan dự án</vt:lpstr>
      <vt:lpstr>Tổng quan dự án</vt:lpstr>
      <vt:lpstr>Tổng quan về dự án</vt:lpstr>
      <vt:lpstr>Tổng quan về dự án</vt:lpstr>
      <vt:lpstr>Tổng quan về dự án</vt:lpstr>
      <vt:lpstr>Tổng quan về giải pháp</vt:lpstr>
      <vt:lpstr>Tổng quan về giải pháp</vt:lpstr>
      <vt:lpstr>Tổng quan về giải pháp</vt:lpstr>
      <vt:lpstr>Giải thích các trường hợp</vt:lpstr>
      <vt:lpstr>Sơ đồ kiến trúc giải pháp</vt:lpstr>
      <vt:lpstr>Sơ đồ kiến trúc giải pháp: Ví dụ</vt:lpstr>
      <vt:lpstr>Demo</vt:lpstr>
      <vt:lpstr>Giai đoạn 1: Bảo mật dữ liệu trong Amazon  </vt:lpstr>
      <vt:lpstr>Giai đoạn 2: Bảo mật VPC</vt:lpstr>
      <vt:lpstr>Giai đoạn 2: Bảo mật VPC</vt:lpstr>
      <vt:lpstr>Giai đoạn 3: Bảo mật tài nguyên AWS bằng cách sử dụng AWS KMS</vt:lpstr>
      <vt:lpstr>Giai đoạn 3: Bảo mật tài nguyên AWS bằng cách sử dụng AWS KMS</vt:lpstr>
      <vt:lpstr>Giai đoạn 3: Bảo mật tài nguyên AWS bằng cách sử dụng AWS KMS</vt:lpstr>
      <vt:lpstr>Giai đoạn 4: Giám sát và ghi nhật ký</vt:lpstr>
      <vt:lpstr>PowerPoint Presentation</vt:lpstr>
      <vt:lpstr>PowerPoint Presentation</vt:lpstr>
      <vt:lpstr>Bài học kinh nghiệm</vt:lpstr>
      <vt:lpstr>Bài học kinh nghiệm</vt:lpstr>
      <vt:lpstr>Bài học kinh nghiệm</vt:lpstr>
      <vt:lpstr>Bài học kinh nghiệm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Đỗ Nam</cp:lastModifiedBy>
  <cp:revision>239</cp:revision>
  <dcterms:created xsi:type="dcterms:W3CDTF">2022-11-09T17:00:30Z</dcterms:created>
  <dcterms:modified xsi:type="dcterms:W3CDTF">2025-07-02T13:43:51Z</dcterms:modified>
</cp:coreProperties>
</file>